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73" r:id="rId3"/>
    <p:sldId id="257" r:id="rId4"/>
    <p:sldId id="258" r:id="rId5"/>
    <p:sldId id="259" r:id="rId6"/>
    <p:sldId id="260" r:id="rId7"/>
    <p:sldId id="261" r:id="rId8"/>
    <p:sldId id="262" r:id="rId9"/>
    <p:sldId id="263" r:id="rId10"/>
    <p:sldId id="264" r:id="rId11"/>
    <p:sldId id="265" r:id="rId12"/>
    <p:sldId id="267" r:id="rId13"/>
    <p:sldId id="266" r:id="rId14"/>
    <p:sldId id="268" r:id="rId15"/>
    <p:sldId id="269" r:id="rId16"/>
    <p:sldId id="270" r:id="rId17"/>
    <p:sldId id="271" r:id="rId18"/>
    <p:sldId id="272"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0" autoAdjust="0"/>
    <p:restoredTop sz="94660"/>
  </p:normalViewPr>
  <p:slideViewPr>
    <p:cSldViewPr snapToGrid="0">
      <p:cViewPr varScale="1">
        <p:scale>
          <a:sx n="56" d="100"/>
          <a:sy n="56" d="100"/>
        </p:scale>
        <p:origin x="40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08087-EA77-A70A-ACD9-3ED12A0820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179D47B-759E-BCB7-2AC8-923244E88E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4E80047-1856-AFB0-31A7-D289B9E2A323}"/>
              </a:ext>
            </a:extLst>
          </p:cNvPr>
          <p:cNvSpPr>
            <a:spLocks noGrp="1"/>
          </p:cNvSpPr>
          <p:nvPr>
            <p:ph type="dt" sz="half" idx="10"/>
          </p:nvPr>
        </p:nvSpPr>
        <p:spPr/>
        <p:txBody>
          <a:bodyPr/>
          <a:lstStyle/>
          <a:p>
            <a:fld id="{5F26DB20-BDBD-40D3-98C6-7BE5BCC565C0}" type="datetimeFigureOut">
              <a:rPr lang="en-IN" smtClean="0"/>
              <a:t>27-12-2023</a:t>
            </a:fld>
            <a:endParaRPr lang="en-IN"/>
          </a:p>
        </p:txBody>
      </p:sp>
      <p:sp>
        <p:nvSpPr>
          <p:cNvPr id="5" name="Footer Placeholder 4">
            <a:extLst>
              <a:ext uri="{FF2B5EF4-FFF2-40B4-BE49-F238E27FC236}">
                <a16:creationId xmlns:a16="http://schemas.microsoft.com/office/drawing/2014/main" id="{6A9D11D4-B6DD-D1CF-4ACD-89B10FA843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7B8E28-B471-6A12-FB94-A5F54724E8FA}"/>
              </a:ext>
            </a:extLst>
          </p:cNvPr>
          <p:cNvSpPr>
            <a:spLocks noGrp="1"/>
          </p:cNvSpPr>
          <p:nvPr>
            <p:ph type="sldNum" sz="quarter" idx="12"/>
          </p:nvPr>
        </p:nvSpPr>
        <p:spPr/>
        <p:txBody>
          <a:bodyPr/>
          <a:lstStyle/>
          <a:p>
            <a:fld id="{C2A92E79-ABDD-4485-AE29-441C8242F4A5}" type="slidenum">
              <a:rPr lang="en-IN" smtClean="0"/>
              <a:t>‹#›</a:t>
            </a:fld>
            <a:endParaRPr lang="en-IN"/>
          </a:p>
        </p:txBody>
      </p:sp>
    </p:spTree>
    <p:extLst>
      <p:ext uri="{BB962C8B-B14F-4D97-AF65-F5344CB8AC3E}">
        <p14:creationId xmlns:p14="http://schemas.microsoft.com/office/powerpoint/2010/main" val="968895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8D395-AD0B-305D-C28D-9B4993ADA49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35BEB71-DEEA-CB10-0BF5-86DA88C489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1C8324-B188-978F-97C5-85C2BF549359}"/>
              </a:ext>
            </a:extLst>
          </p:cNvPr>
          <p:cNvSpPr>
            <a:spLocks noGrp="1"/>
          </p:cNvSpPr>
          <p:nvPr>
            <p:ph type="dt" sz="half" idx="10"/>
          </p:nvPr>
        </p:nvSpPr>
        <p:spPr/>
        <p:txBody>
          <a:bodyPr/>
          <a:lstStyle/>
          <a:p>
            <a:fld id="{5F26DB20-BDBD-40D3-98C6-7BE5BCC565C0}" type="datetimeFigureOut">
              <a:rPr lang="en-IN" smtClean="0"/>
              <a:t>27-12-2023</a:t>
            </a:fld>
            <a:endParaRPr lang="en-IN"/>
          </a:p>
        </p:txBody>
      </p:sp>
      <p:sp>
        <p:nvSpPr>
          <p:cNvPr id="5" name="Footer Placeholder 4">
            <a:extLst>
              <a:ext uri="{FF2B5EF4-FFF2-40B4-BE49-F238E27FC236}">
                <a16:creationId xmlns:a16="http://schemas.microsoft.com/office/drawing/2014/main" id="{0879ED2A-64CF-C2F3-1A99-9C4532A1B6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2B069D-7A5A-A646-C2CA-B802981BBA6F}"/>
              </a:ext>
            </a:extLst>
          </p:cNvPr>
          <p:cNvSpPr>
            <a:spLocks noGrp="1"/>
          </p:cNvSpPr>
          <p:nvPr>
            <p:ph type="sldNum" sz="quarter" idx="12"/>
          </p:nvPr>
        </p:nvSpPr>
        <p:spPr/>
        <p:txBody>
          <a:bodyPr/>
          <a:lstStyle/>
          <a:p>
            <a:fld id="{C2A92E79-ABDD-4485-AE29-441C8242F4A5}" type="slidenum">
              <a:rPr lang="en-IN" smtClean="0"/>
              <a:t>‹#›</a:t>
            </a:fld>
            <a:endParaRPr lang="en-IN"/>
          </a:p>
        </p:txBody>
      </p:sp>
    </p:spTree>
    <p:extLst>
      <p:ext uri="{BB962C8B-B14F-4D97-AF65-F5344CB8AC3E}">
        <p14:creationId xmlns:p14="http://schemas.microsoft.com/office/powerpoint/2010/main" val="1253788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CBC48F-091A-4394-223A-8A6532CC7E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0A53A1-FAEC-C41F-C0D7-37148373C4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D6853F-DBB5-C594-05CC-1FF750713601}"/>
              </a:ext>
            </a:extLst>
          </p:cNvPr>
          <p:cNvSpPr>
            <a:spLocks noGrp="1"/>
          </p:cNvSpPr>
          <p:nvPr>
            <p:ph type="dt" sz="half" idx="10"/>
          </p:nvPr>
        </p:nvSpPr>
        <p:spPr/>
        <p:txBody>
          <a:bodyPr/>
          <a:lstStyle/>
          <a:p>
            <a:fld id="{5F26DB20-BDBD-40D3-98C6-7BE5BCC565C0}" type="datetimeFigureOut">
              <a:rPr lang="en-IN" smtClean="0"/>
              <a:t>27-12-2023</a:t>
            </a:fld>
            <a:endParaRPr lang="en-IN"/>
          </a:p>
        </p:txBody>
      </p:sp>
      <p:sp>
        <p:nvSpPr>
          <p:cNvPr id="5" name="Footer Placeholder 4">
            <a:extLst>
              <a:ext uri="{FF2B5EF4-FFF2-40B4-BE49-F238E27FC236}">
                <a16:creationId xmlns:a16="http://schemas.microsoft.com/office/drawing/2014/main" id="{70090101-CFEB-B2D6-11A1-C51909D5DF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DC070F-A451-1D59-C83C-ECD174388109}"/>
              </a:ext>
            </a:extLst>
          </p:cNvPr>
          <p:cNvSpPr>
            <a:spLocks noGrp="1"/>
          </p:cNvSpPr>
          <p:nvPr>
            <p:ph type="sldNum" sz="quarter" idx="12"/>
          </p:nvPr>
        </p:nvSpPr>
        <p:spPr/>
        <p:txBody>
          <a:bodyPr/>
          <a:lstStyle/>
          <a:p>
            <a:fld id="{C2A92E79-ABDD-4485-AE29-441C8242F4A5}" type="slidenum">
              <a:rPr lang="en-IN" smtClean="0"/>
              <a:t>‹#›</a:t>
            </a:fld>
            <a:endParaRPr lang="en-IN"/>
          </a:p>
        </p:txBody>
      </p:sp>
    </p:spTree>
    <p:extLst>
      <p:ext uri="{BB962C8B-B14F-4D97-AF65-F5344CB8AC3E}">
        <p14:creationId xmlns:p14="http://schemas.microsoft.com/office/powerpoint/2010/main" val="1801245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01D5-A9A3-A383-36B0-7F5E440FFC4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A4E2A81-7044-ADDA-CBDB-DCE86E0853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4509F9-713F-C983-EAEC-EE655B75E0BF}"/>
              </a:ext>
            </a:extLst>
          </p:cNvPr>
          <p:cNvSpPr>
            <a:spLocks noGrp="1"/>
          </p:cNvSpPr>
          <p:nvPr>
            <p:ph type="dt" sz="half" idx="10"/>
          </p:nvPr>
        </p:nvSpPr>
        <p:spPr/>
        <p:txBody>
          <a:bodyPr/>
          <a:lstStyle/>
          <a:p>
            <a:fld id="{5F26DB20-BDBD-40D3-98C6-7BE5BCC565C0}" type="datetimeFigureOut">
              <a:rPr lang="en-IN" smtClean="0"/>
              <a:t>27-12-2023</a:t>
            </a:fld>
            <a:endParaRPr lang="en-IN"/>
          </a:p>
        </p:txBody>
      </p:sp>
      <p:sp>
        <p:nvSpPr>
          <p:cNvPr id="5" name="Footer Placeholder 4">
            <a:extLst>
              <a:ext uri="{FF2B5EF4-FFF2-40B4-BE49-F238E27FC236}">
                <a16:creationId xmlns:a16="http://schemas.microsoft.com/office/drawing/2014/main" id="{6D21C266-4AD9-B5F7-BC91-BE4335E73D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2BE920-F19E-B1BE-BD13-9D808A1FF254}"/>
              </a:ext>
            </a:extLst>
          </p:cNvPr>
          <p:cNvSpPr>
            <a:spLocks noGrp="1"/>
          </p:cNvSpPr>
          <p:nvPr>
            <p:ph type="sldNum" sz="quarter" idx="12"/>
          </p:nvPr>
        </p:nvSpPr>
        <p:spPr/>
        <p:txBody>
          <a:bodyPr/>
          <a:lstStyle/>
          <a:p>
            <a:fld id="{C2A92E79-ABDD-4485-AE29-441C8242F4A5}" type="slidenum">
              <a:rPr lang="en-IN" smtClean="0"/>
              <a:t>‹#›</a:t>
            </a:fld>
            <a:endParaRPr lang="en-IN"/>
          </a:p>
        </p:txBody>
      </p:sp>
    </p:spTree>
    <p:extLst>
      <p:ext uri="{BB962C8B-B14F-4D97-AF65-F5344CB8AC3E}">
        <p14:creationId xmlns:p14="http://schemas.microsoft.com/office/powerpoint/2010/main" val="1939676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2F37D-C376-129F-CD09-8340193913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7A5E04B-4775-03C2-95E2-53DA4869F9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775817-CE33-C6DE-4398-0D726D2A92FD}"/>
              </a:ext>
            </a:extLst>
          </p:cNvPr>
          <p:cNvSpPr>
            <a:spLocks noGrp="1"/>
          </p:cNvSpPr>
          <p:nvPr>
            <p:ph type="dt" sz="half" idx="10"/>
          </p:nvPr>
        </p:nvSpPr>
        <p:spPr/>
        <p:txBody>
          <a:bodyPr/>
          <a:lstStyle/>
          <a:p>
            <a:fld id="{5F26DB20-BDBD-40D3-98C6-7BE5BCC565C0}" type="datetimeFigureOut">
              <a:rPr lang="en-IN" smtClean="0"/>
              <a:t>27-12-2023</a:t>
            </a:fld>
            <a:endParaRPr lang="en-IN"/>
          </a:p>
        </p:txBody>
      </p:sp>
      <p:sp>
        <p:nvSpPr>
          <p:cNvPr id="5" name="Footer Placeholder 4">
            <a:extLst>
              <a:ext uri="{FF2B5EF4-FFF2-40B4-BE49-F238E27FC236}">
                <a16:creationId xmlns:a16="http://schemas.microsoft.com/office/drawing/2014/main" id="{DB427FC1-3267-62AE-C297-C383FA1550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EA977D-BE17-4386-E523-30D632DC0CC3}"/>
              </a:ext>
            </a:extLst>
          </p:cNvPr>
          <p:cNvSpPr>
            <a:spLocks noGrp="1"/>
          </p:cNvSpPr>
          <p:nvPr>
            <p:ph type="sldNum" sz="quarter" idx="12"/>
          </p:nvPr>
        </p:nvSpPr>
        <p:spPr/>
        <p:txBody>
          <a:bodyPr/>
          <a:lstStyle/>
          <a:p>
            <a:fld id="{C2A92E79-ABDD-4485-AE29-441C8242F4A5}" type="slidenum">
              <a:rPr lang="en-IN" smtClean="0"/>
              <a:t>‹#›</a:t>
            </a:fld>
            <a:endParaRPr lang="en-IN"/>
          </a:p>
        </p:txBody>
      </p:sp>
    </p:spTree>
    <p:extLst>
      <p:ext uri="{BB962C8B-B14F-4D97-AF65-F5344CB8AC3E}">
        <p14:creationId xmlns:p14="http://schemas.microsoft.com/office/powerpoint/2010/main" val="2090439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29F4F-C3CA-DE36-9BF1-2291BE9D80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181BE08-E0A2-F825-FF65-C30B83C981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AF9ECA4-073F-E5B1-3A39-3836D22920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DFEB369-5AAC-7E79-2058-7BE126155CBE}"/>
              </a:ext>
            </a:extLst>
          </p:cNvPr>
          <p:cNvSpPr>
            <a:spLocks noGrp="1"/>
          </p:cNvSpPr>
          <p:nvPr>
            <p:ph type="dt" sz="half" idx="10"/>
          </p:nvPr>
        </p:nvSpPr>
        <p:spPr/>
        <p:txBody>
          <a:bodyPr/>
          <a:lstStyle/>
          <a:p>
            <a:fld id="{5F26DB20-BDBD-40D3-98C6-7BE5BCC565C0}" type="datetimeFigureOut">
              <a:rPr lang="en-IN" smtClean="0"/>
              <a:t>27-12-2023</a:t>
            </a:fld>
            <a:endParaRPr lang="en-IN"/>
          </a:p>
        </p:txBody>
      </p:sp>
      <p:sp>
        <p:nvSpPr>
          <p:cNvPr id="6" name="Footer Placeholder 5">
            <a:extLst>
              <a:ext uri="{FF2B5EF4-FFF2-40B4-BE49-F238E27FC236}">
                <a16:creationId xmlns:a16="http://schemas.microsoft.com/office/drawing/2014/main" id="{655670A2-E1A5-8519-C6C5-5054187D215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AB376C9-CCFD-60FF-CDE7-32A700CAC50E}"/>
              </a:ext>
            </a:extLst>
          </p:cNvPr>
          <p:cNvSpPr>
            <a:spLocks noGrp="1"/>
          </p:cNvSpPr>
          <p:nvPr>
            <p:ph type="sldNum" sz="quarter" idx="12"/>
          </p:nvPr>
        </p:nvSpPr>
        <p:spPr/>
        <p:txBody>
          <a:bodyPr/>
          <a:lstStyle/>
          <a:p>
            <a:fld id="{C2A92E79-ABDD-4485-AE29-441C8242F4A5}" type="slidenum">
              <a:rPr lang="en-IN" smtClean="0"/>
              <a:t>‹#›</a:t>
            </a:fld>
            <a:endParaRPr lang="en-IN"/>
          </a:p>
        </p:txBody>
      </p:sp>
    </p:spTree>
    <p:extLst>
      <p:ext uri="{BB962C8B-B14F-4D97-AF65-F5344CB8AC3E}">
        <p14:creationId xmlns:p14="http://schemas.microsoft.com/office/powerpoint/2010/main" val="171350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0B745-3568-5C51-D498-D0E9393767C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0F438F-D537-307E-3AD6-1B8E80D01E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575FCF-008F-76E8-7EA7-B6773AD97F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D92872B-B905-3798-23F1-A2D325CB2F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5D6088-9711-2CA5-91C3-EAF7D8FE02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D280958-F742-E2DD-4570-A1E7B241C073}"/>
              </a:ext>
            </a:extLst>
          </p:cNvPr>
          <p:cNvSpPr>
            <a:spLocks noGrp="1"/>
          </p:cNvSpPr>
          <p:nvPr>
            <p:ph type="dt" sz="half" idx="10"/>
          </p:nvPr>
        </p:nvSpPr>
        <p:spPr/>
        <p:txBody>
          <a:bodyPr/>
          <a:lstStyle/>
          <a:p>
            <a:fld id="{5F26DB20-BDBD-40D3-98C6-7BE5BCC565C0}" type="datetimeFigureOut">
              <a:rPr lang="en-IN" smtClean="0"/>
              <a:t>27-12-2023</a:t>
            </a:fld>
            <a:endParaRPr lang="en-IN"/>
          </a:p>
        </p:txBody>
      </p:sp>
      <p:sp>
        <p:nvSpPr>
          <p:cNvPr id="8" name="Footer Placeholder 7">
            <a:extLst>
              <a:ext uri="{FF2B5EF4-FFF2-40B4-BE49-F238E27FC236}">
                <a16:creationId xmlns:a16="http://schemas.microsoft.com/office/drawing/2014/main" id="{CCB8B07A-A489-31F4-E7D5-D6F59AD41A6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620EED0-C743-BC7E-415C-5218008BEE7E}"/>
              </a:ext>
            </a:extLst>
          </p:cNvPr>
          <p:cNvSpPr>
            <a:spLocks noGrp="1"/>
          </p:cNvSpPr>
          <p:nvPr>
            <p:ph type="sldNum" sz="quarter" idx="12"/>
          </p:nvPr>
        </p:nvSpPr>
        <p:spPr/>
        <p:txBody>
          <a:bodyPr/>
          <a:lstStyle/>
          <a:p>
            <a:fld id="{C2A92E79-ABDD-4485-AE29-441C8242F4A5}" type="slidenum">
              <a:rPr lang="en-IN" smtClean="0"/>
              <a:t>‹#›</a:t>
            </a:fld>
            <a:endParaRPr lang="en-IN"/>
          </a:p>
        </p:txBody>
      </p:sp>
    </p:spTree>
    <p:extLst>
      <p:ext uri="{BB962C8B-B14F-4D97-AF65-F5344CB8AC3E}">
        <p14:creationId xmlns:p14="http://schemas.microsoft.com/office/powerpoint/2010/main" val="3349990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68C3F-EC34-FD69-26A9-1A629BBB456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606F216-E01E-DF0C-C446-CA1824BB6CA9}"/>
              </a:ext>
            </a:extLst>
          </p:cNvPr>
          <p:cNvSpPr>
            <a:spLocks noGrp="1"/>
          </p:cNvSpPr>
          <p:nvPr>
            <p:ph type="dt" sz="half" idx="10"/>
          </p:nvPr>
        </p:nvSpPr>
        <p:spPr/>
        <p:txBody>
          <a:bodyPr/>
          <a:lstStyle/>
          <a:p>
            <a:fld id="{5F26DB20-BDBD-40D3-98C6-7BE5BCC565C0}" type="datetimeFigureOut">
              <a:rPr lang="en-IN" smtClean="0"/>
              <a:t>27-12-2023</a:t>
            </a:fld>
            <a:endParaRPr lang="en-IN"/>
          </a:p>
        </p:txBody>
      </p:sp>
      <p:sp>
        <p:nvSpPr>
          <p:cNvPr id="4" name="Footer Placeholder 3">
            <a:extLst>
              <a:ext uri="{FF2B5EF4-FFF2-40B4-BE49-F238E27FC236}">
                <a16:creationId xmlns:a16="http://schemas.microsoft.com/office/drawing/2014/main" id="{8410E6D4-B407-E4A4-85F0-C1764B2A449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684749B-781F-156A-3459-55479EED00FC}"/>
              </a:ext>
            </a:extLst>
          </p:cNvPr>
          <p:cNvSpPr>
            <a:spLocks noGrp="1"/>
          </p:cNvSpPr>
          <p:nvPr>
            <p:ph type="sldNum" sz="quarter" idx="12"/>
          </p:nvPr>
        </p:nvSpPr>
        <p:spPr/>
        <p:txBody>
          <a:bodyPr/>
          <a:lstStyle/>
          <a:p>
            <a:fld id="{C2A92E79-ABDD-4485-AE29-441C8242F4A5}" type="slidenum">
              <a:rPr lang="en-IN" smtClean="0"/>
              <a:t>‹#›</a:t>
            </a:fld>
            <a:endParaRPr lang="en-IN"/>
          </a:p>
        </p:txBody>
      </p:sp>
    </p:spTree>
    <p:extLst>
      <p:ext uri="{BB962C8B-B14F-4D97-AF65-F5344CB8AC3E}">
        <p14:creationId xmlns:p14="http://schemas.microsoft.com/office/powerpoint/2010/main" val="147172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6C187A-0250-5544-5AD3-93427001AEAE}"/>
              </a:ext>
            </a:extLst>
          </p:cNvPr>
          <p:cNvSpPr>
            <a:spLocks noGrp="1"/>
          </p:cNvSpPr>
          <p:nvPr>
            <p:ph type="dt" sz="half" idx="10"/>
          </p:nvPr>
        </p:nvSpPr>
        <p:spPr/>
        <p:txBody>
          <a:bodyPr/>
          <a:lstStyle/>
          <a:p>
            <a:fld id="{5F26DB20-BDBD-40D3-98C6-7BE5BCC565C0}" type="datetimeFigureOut">
              <a:rPr lang="en-IN" smtClean="0"/>
              <a:t>27-12-2023</a:t>
            </a:fld>
            <a:endParaRPr lang="en-IN"/>
          </a:p>
        </p:txBody>
      </p:sp>
      <p:sp>
        <p:nvSpPr>
          <p:cNvPr id="3" name="Footer Placeholder 2">
            <a:extLst>
              <a:ext uri="{FF2B5EF4-FFF2-40B4-BE49-F238E27FC236}">
                <a16:creationId xmlns:a16="http://schemas.microsoft.com/office/drawing/2014/main" id="{F78477E8-8D2B-8657-6F4A-2566323F946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2620F86-70D9-D39C-96F0-31B6B2C59D04}"/>
              </a:ext>
            </a:extLst>
          </p:cNvPr>
          <p:cNvSpPr>
            <a:spLocks noGrp="1"/>
          </p:cNvSpPr>
          <p:nvPr>
            <p:ph type="sldNum" sz="quarter" idx="12"/>
          </p:nvPr>
        </p:nvSpPr>
        <p:spPr/>
        <p:txBody>
          <a:bodyPr/>
          <a:lstStyle/>
          <a:p>
            <a:fld id="{C2A92E79-ABDD-4485-AE29-441C8242F4A5}" type="slidenum">
              <a:rPr lang="en-IN" smtClean="0"/>
              <a:t>‹#›</a:t>
            </a:fld>
            <a:endParaRPr lang="en-IN"/>
          </a:p>
        </p:txBody>
      </p:sp>
    </p:spTree>
    <p:extLst>
      <p:ext uri="{BB962C8B-B14F-4D97-AF65-F5344CB8AC3E}">
        <p14:creationId xmlns:p14="http://schemas.microsoft.com/office/powerpoint/2010/main" val="3903398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66DD6-D186-610A-25C1-3479CF0674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E25710B-63FE-5877-3CE6-909E8113E5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0844730-F789-9089-FE2B-A12FFF1D8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10153A-EA5C-B456-C304-EA145D608D22}"/>
              </a:ext>
            </a:extLst>
          </p:cNvPr>
          <p:cNvSpPr>
            <a:spLocks noGrp="1"/>
          </p:cNvSpPr>
          <p:nvPr>
            <p:ph type="dt" sz="half" idx="10"/>
          </p:nvPr>
        </p:nvSpPr>
        <p:spPr/>
        <p:txBody>
          <a:bodyPr/>
          <a:lstStyle/>
          <a:p>
            <a:fld id="{5F26DB20-BDBD-40D3-98C6-7BE5BCC565C0}" type="datetimeFigureOut">
              <a:rPr lang="en-IN" smtClean="0"/>
              <a:t>27-12-2023</a:t>
            </a:fld>
            <a:endParaRPr lang="en-IN"/>
          </a:p>
        </p:txBody>
      </p:sp>
      <p:sp>
        <p:nvSpPr>
          <p:cNvPr id="6" name="Footer Placeholder 5">
            <a:extLst>
              <a:ext uri="{FF2B5EF4-FFF2-40B4-BE49-F238E27FC236}">
                <a16:creationId xmlns:a16="http://schemas.microsoft.com/office/drawing/2014/main" id="{6C8BD11A-CFCB-2E46-1E58-10CC8E8B42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12A593E-6F62-6200-7F92-BE9688DCD677}"/>
              </a:ext>
            </a:extLst>
          </p:cNvPr>
          <p:cNvSpPr>
            <a:spLocks noGrp="1"/>
          </p:cNvSpPr>
          <p:nvPr>
            <p:ph type="sldNum" sz="quarter" idx="12"/>
          </p:nvPr>
        </p:nvSpPr>
        <p:spPr/>
        <p:txBody>
          <a:bodyPr/>
          <a:lstStyle/>
          <a:p>
            <a:fld id="{C2A92E79-ABDD-4485-AE29-441C8242F4A5}" type="slidenum">
              <a:rPr lang="en-IN" smtClean="0"/>
              <a:t>‹#›</a:t>
            </a:fld>
            <a:endParaRPr lang="en-IN"/>
          </a:p>
        </p:txBody>
      </p:sp>
    </p:spTree>
    <p:extLst>
      <p:ext uri="{BB962C8B-B14F-4D97-AF65-F5344CB8AC3E}">
        <p14:creationId xmlns:p14="http://schemas.microsoft.com/office/powerpoint/2010/main" val="786624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D81C1-48A0-D3BD-4E25-43C21E6052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6E9C3EE-D0A7-6653-ADE5-2EC6CE7616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ACAC69F-3B78-DF3E-DA70-33F8E371EC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EBCB0D-475C-1470-79C6-7A304D6527D9}"/>
              </a:ext>
            </a:extLst>
          </p:cNvPr>
          <p:cNvSpPr>
            <a:spLocks noGrp="1"/>
          </p:cNvSpPr>
          <p:nvPr>
            <p:ph type="dt" sz="half" idx="10"/>
          </p:nvPr>
        </p:nvSpPr>
        <p:spPr/>
        <p:txBody>
          <a:bodyPr/>
          <a:lstStyle/>
          <a:p>
            <a:fld id="{5F26DB20-BDBD-40D3-98C6-7BE5BCC565C0}" type="datetimeFigureOut">
              <a:rPr lang="en-IN" smtClean="0"/>
              <a:t>27-12-2023</a:t>
            </a:fld>
            <a:endParaRPr lang="en-IN"/>
          </a:p>
        </p:txBody>
      </p:sp>
      <p:sp>
        <p:nvSpPr>
          <p:cNvPr id="6" name="Footer Placeholder 5">
            <a:extLst>
              <a:ext uri="{FF2B5EF4-FFF2-40B4-BE49-F238E27FC236}">
                <a16:creationId xmlns:a16="http://schemas.microsoft.com/office/drawing/2014/main" id="{2412CED8-B7B5-CB56-900B-FCF5EAA168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CFD6C21-230E-AF76-C1CC-05B273CEBB6F}"/>
              </a:ext>
            </a:extLst>
          </p:cNvPr>
          <p:cNvSpPr>
            <a:spLocks noGrp="1"/>
          </p:cNvSpPr>
          <p:nvPr>
            <p:ph type="sldNum" sz="quarter" idx="12"/>
          </p:nvPr>
        </p:nvSpPr>
        <p:spPr/>
        <p:txBody>
          <a:bodyPr/>
          <a:lstStyle/>
          <a:p>
            <a:fld id="{C2A92E79-ABDD-4485-AE29-441C8242F4A5}" type="slidenum">
              <a:rPr lang="en-IN" smtClean="0"/>
              <a:t>‹#›</a:t>
            </a:fld>
            <a:endParaRPr lang="en-IN"/>
          </a:p>
        </p:txBody>
      </p:sp>
    </p:spTree>
    <p:extLst>
      <p:ext uri="{BB962C8B-B14F-4D97-AF65-F5344CB8AC3E}">
        <p14:creationId xmlns:p14="http://schemas.microsoft.com/office/powerpoint/2010/main" val="3441384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3016A0-F9B8-8285-EB0B-FB0C8D3E8D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DD933DC-7F17-40BD-0C1A-167E1F055E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3C00ED-EAA3-ECEC-7C75-E67DF96151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26DB20-BDBD-40D3-98C6-7BE5BCC565C0}" type="datetimeFigureOut">
              <a:rPr lang="en-IN" smtClean="0"/>
              <a:t>27-12-2023</a:t>
            </a:fld>
            <a:endParaRPr lang="en-IN"/>
          </a:p>
        </p:txBody>
      </p:sp>
      <p:sp>
        <p:nvSpPr>
          <p:cNvPr id="5" name="Footer Placeholder 4">
            <a:extLst>
              <a:ext uri="{FF2B5EF4-FFF2-40B4-BE49-F238E27FC236}">
                <a16:creationId xmlns:a16="http://schemas.microsoft.com/office/drawing/2014/main" id="{3055CD50-BA48-B10E-6E46-5FB4680067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543FD19-E589-B732-B92F-2D61659388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A92E79-ABDD-4485-AE29-441C8242F4A5}" type="slidenum">
              <a:rPr lang="en-IN" smtClean="0"/>
              <a:t>‹#›</a:t>
            </a:fld>
            <a:endParaRPr lang="en-IN"/>
          </a:p>
        </p:txBody>
      </p:sp>
    </p:spTree>
    <p:extLst>
      <p:ext uri="{BB962C8B-B14F-4D97-AF65-F5344CB8AC3E}">
        <p14:creationId xmlns:p14="http://schemas.microsoft.com/office/powerpoint/2010/main" val="415588737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2AEB5-27C9-8E52-8A3E-56E794D0CC9C}"/>
              </a:ext>
            </a:extLst>
          </p:cNvPr>
          <p:cNvSpPr>
            <a:spLocks noGrp="1"/>
          </p:cNvSpPr>
          <p:nvPr>
            <p:ph type="ctrTitle"/>
          </p:nvPr>
        </p:nvSpPr>
        <p:spPr>
          <a:xfrm>
            <a:off x="603504" y="770467"/>
            <a:ext cx="10782300" cy="1256296"/>
          </a:xfrm>
        </p:spPr>
        <p:txBody>
          <a:bodyPr/>
          <a:lstStyle/>
          <a:p>
            <a:pPr algn="ctr"/>
            <a:r>
              <a:rPr lang="en-US" sz="2800" b="1" dirty="0">
                <a:solidFill>
                  <a:schemeClr val="tx1"/>
                </a:solidFill>
                <a:latin typeface="Calibri" panose="020F0502020204030204" pitchFamily="34" charset="0"/>
                <a:cs typeface="Calibri" panose="020F0502020204030204" pitchFamily="34" charset="0"/>
              </a:rPr>
              <a:t>IoT Network Architecture and Design</a:t>
            </a:r>
            <a:endParaRPr lang="en-IN" sz="2800" b="1" dirty="0">
              <a:solidFill>
                <a:schemeClr val="tx1"/>
              </a:solidFill>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6AB92110-0B40-19E5-ED5E-A08FBE435363}"/>
              </a:ext>
            </a:extLst>
          </p:cNvPr>
          <p:cNvSpPr>
            <a:spLocks noGrp="1"/>
          </p:cNvSpPr>
          <p:nvPr>
            <p:ph type="subTitle" idx="1"/>
          </p:nvPr>
        </p:nvSpPr>
        <p:spPr>
          <a:xfrm>
            <a:off x="2072106" y="2606040"/>
            <a:ext cx="9228201" cy="589647"/>
          </a:xfrm>
        </p:spPr>
        <p:txBody>
          <a:bodyPr/>
          <a:lstStyle/>
          <a:p>
            <a:pPr algn="ctr"/>
            <a:r>
              <a:rPr lang="en-US" b="1" dirty="0">
                <a:solidFill>
                  <a:schemeClr val="tx1"/>
                </a:solidFill>
              </a:rPr>
              <a:t>Module-1[Chapter-2]</a:t>
            </a:r>
            <a:endParaRPr lang="en-IN" b="1" dirty="0">
              <a:solidFill>
                <a:schemeClr val="tx1"/>
              </a:solidFill>
            </a:endParaRPr>
          </a:p>
        </p:txBody>
      </p:sp>
    </p:spTree>
    <p:extLst>
      <p:ext uri="{BB962C8B-B14F-4D97-AF65-F5344CB8AC3E}">
        <p14:creationId xmlns:p14="http://schemas.microsoft.com/office/powerpoint/2010/main" val="373765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A3A29-2FC3-ECEE-589E-A89BA662249D}"/>
              </a:ext>
            </a:extLst>
          </p:cNvPr>
          <p:cNvSpPr>
            <a:spLocks noGrp="1"/>
          </p:cNvSpPr>
          <p:nvPr>
            <p:ph type="title"/>
          </p:nvPr>
        </p:nvSpPr>
        <p:spPr>
          <a:xfrm>
            <a:off x="487542" y="179022"/>
            <a:ext cx="10772775" cy="791939"/>
          </a:xfrm>
        </p:spPr>
        <p:txBody>
          <a:bodyPr>
            <a:normAutofit/>
          </a:bodyPr>
          <a:lstStyle/>
          <a:p>
            <a:pPr algn="ctr"/>
            <a:r>
              <a:rPr lang="en-US" sz="2800" b="1" dirty="0">
                <a:solidFill>
                  <a:schemeClr val="bg1"/>
                </a:solidFill>
                <a:latin typeface="Calibri" panose="020F0502020204030204" pitchFamily="34" charset="0"/>
                <a:cs typeface="Calibri" panose="020F0502020204030204" pitchFamily="34" charset="0"/>
              </a:rPr>
              <a:t>Data</a:t>
            </a:r>
            <a:endParaRPr lang="en-IN" sz="2800" b="1" dirty="0">
              <a:solidFill>
                <a:schemeClr val="bg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C9A49B4C-81C8-ECD1-F605-0DE3F0C90CA4}"/>
              </a:ext>
            </a:extLst>
          </p:cNvPr>
          <p:cNvSpPr>
            <a:spLocks noGrp="1"/>
          </p:cNvSpPr>
          <p:nvPr>
            <p:ph idx="1"/>
          </p:nvPr>
        </p:nvSpPr>
        <p:spPr>
          <a:xfrm>
            <a:off x="192505" y="1087654"/>
            <a:ext cx="11646569" cy="3766185"/>
          </a:xfrm>
        </p:spPr>
        <p:txBody>
          <a:bodyPr>
            <a:normAutofit fontScale="85000" lnSpcReduction="10000"/>
          </a:bodyPr>
          <a:lstStyle/>
          <a:p>
            <a:pPr algn="just">
              <a:lnSpc>
                <a:spcPct val="150000"/>
              </a:lnSpc>
              <a:buFont typeface="Arial" panose="020B0604020202020204" pitchFamily="34" charset="0"/>
              <a:buChar char="•"/>
            </a:pPr>
            <a:r>
              <a:rPr lang="en-US" dirty="0"/>
              <a:t>IoT devices generate a mountain of data. In general, most IT shops don’t really care much about the unstructured chatty data generated by devices on the network. </a:t>
            </a:r>
          </a:p>
          <a:p>
            <a:pPr algn="just">
              <a:lnSpc>
                <a:spcPct val="150000"/>
              </a:lnSpc>
              <a:buFont typeface="Arial" panose="020B0604020202020204" pitchFamily="34" charset="0"/>
              <a:buChar char="•"/>
            </a:pPr>
            <a:r>
              <a:rPr lang="en-US" dirty="0"/>
              <a:t>In IoT the data is like gold, as it is what enables businesses to deliver new IoT services that enhance the customer experience, reduce cost, and deliver new revenue opportunities.</a:t>
            </a:r>
          </a:p>
          <a:p>
            <a:pPr algn="just">
              <a:lnSpc>
                <a:spcPct val="150000"/>
              </a:lnSpc>
              <a:buFont typeface="Arial" panose="020B0604020202020204" pitchFamily="34" charset="0"/>
              <a:buChar char="•"/>
            </a:pPr>
            <a:r>
              <a:rPr lang="en-US" dirty="0"/>
              <a:t> Although most IoT-generated data is unstructured, the insights it provides through analytics can revolutionize processes and create new business models.</a:t>
            </a:r>
          </a:p>
          <a:p>
            <a:pPr algn="just">
              <a:lnSpc>
                <a:spcPct val="150000"/>
              </a:lnSpc>
              <a:buFont typeface="Arial" panose="020B0604020202020204" pitchFamily="34" charset="0"/>
              <a:buChar char="•"/>
            </a:pPr>
            <a:endParaRPr lang="en-IN" dirty="0"/>
          </a:p>
        </p:txBody>
      </p:sp>
    </p:spTree>
    <p:extLst>
      <p:ext uri="{BB962C8B-B14F-4D97-AF65-F5344CB8AC3E}">
        <p14:creationId xmlns:p14="http://schemas.microsoft.com/office/powerpoint/2010/main" val="285547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1F6336-B006-D0F3-3C2F-9215CA473B1F}"/>
              </a:ext>
            </a:extLst>
          </p:cNvPr>
          <p:cNvSpPr>
            <a:spLocks noGrp="1"/>
          </p:cNvSpPr>
          <p:nvPr>
            <p:ph idx="1"/>
          </p:nvPr>
        </p:nvSpPr>
        <p:spPr>
          <a:xfrm>
            <a:off x="416774" y="702644"/>
            <a:ext cx="11306797" cy="3766185"/>
          </a:xfrm>
        </p:spPr>
        <p:txBody>
          <a:bodyPr>
            <a:noAutofit/>
          </a:bodyPr>
          <a:lstStyle/>
          <a:p>
            <a:pPr algn="just">
              <a:lnSpc>
                <a:spcPct val="150000"/>
              </a:lnSpc>
              <a:buFont typeface="Arial" panose="020B0604020202020204" pitchFamily="34" charset="0"/>
              <a:buChar char="•"/>
            </a:pPr>
            <a:r>
              <a:rPr lang="en-IN" b="0" i="0" u="none" strike="noStrike" baseline="0" dirty="0">
                <a:solidFill>
                  <a:srgbClr val="231F20"/>
                </a:solidFill>
                <a:latin typeface="Calibri" panose="020F0502020204030204" pitchFamily="34" charset="0"/>
                <a:cs typeface="Calibri" panose="020F0502020204030204" pitchFamily="34" charset="0"/>
              </a:rPr>
              <a:t> A smart </a:t>
            </a:r>
            <a:r>
              <a:rPr lang="en-US" b="0" i="0" u="none" strike="noStrike" baseline="0" dirty="0">
                <a:solidFill>
                  <a:srgbClr val="231F20"/>
                </a:solidFill>
                <a:latin typeface="Calibri" panose="020F0502020204030204" pitchFamily="34" charset="0"/>
                <a:cs typeface="Calibri" panose="020F0502020204030204" pitchFamily="34" charset="0"/>
              </a:rPr>
              <a:t>city with a few hundred thousand smart streetlights, all connected through an IoT network. The information communicated between the lighting network modules and the control center is of little interest to anyone, patterns in this data can yield extremely useful insights that can help predict when lights need to be replaced or whether they can be turned on or off at certain times, thus saving operational expense.</a:t>
            </a:r>
          </a:p>
          <a:p>
            <a:pPr algn="just">
              <a:lnSpc>
                <a:spcPct val="150000"/>
              </a:lnSpc>
              <a:buFont typeface="Arial" panose="020B0604020202020204" pitchFamily="34" charset="0"/>
              <a:buChar char="•"/>
            </a:pPr>
            <a:r>
              <a:rPr lang="en-US" b="0" i="0" u="none" strike="noStrike" baseline="0" dirty="0">
                <a:solidFill>
                  <a:srgbClr val="231F20"/>
                </a:solidFill>
                <a:latin typeface="Calibri" panose="020F0502020204030204" pitchFamily="34" charset="0"/>
                <a:cs typeface="Calibri" panose="020F0502020204030204" pitchFamily="34" charset="0"/>
              </a:rPr>
              <a:t> When  all this data is combined, it can become difficult to manage and analyze effectively. Unlike IT networks, IoT systems are designed to stagger data consumption</a:t>
            </a:r>
          </a:p>
          <a:p>
            <a:pPr algn="just">
              <a:lnSpc>
                <a:spcPct val="150000"/>
              </a:lnSpc>
            </a:pPr>
            <a:r>
              <a:rPr lang="en-US" b="0" i="0" u="none" strike="noStrike" baseline="0" dirty="0">
                <a:solidFill>
                  <a:srgbClr val="231F20"/>
                </a:solidFill>
                <a:latin typeface="Calibri" panose="020F0502020204030204" pitchFamily="34" charset="0"/>
                <a:cs typeface="Calibri" panose="020F0502020204030204" pitchFamily="34" charset="0"/>
              </a:rPr>
              <a:t>throughout the architecture, both to filter and reduce unnecessary data going upstream and to provide the fastest possible response to devices when necessary.</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5660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DB401-FC74-858E-0797-E450B5A5BDB9}"/>
              </a:ext>
            </a:extLst>
          </p:cNvPr>
          <p:cNvSpPr>
            <a:spLocks noGrp="1"/>
          </p:cNvSpPr>
          <p:nvPr>
            <p:ph type="title"/>
          </p:nvPr>
        </p:nvSpPr>
        <p:spPr>
          <a:xfrm>
            <a:off x="329965" y="104897"/>
            <a:ext cx="10772775" cy="414867"/>
          </a:xfrm>
        </p:spPr>
        <p:txBody>
          <a:bodyPr>
            <a:normAutofit fontScale="90000"/>
          </a:bodyPr>
          <a:lstStyle/>
          <a:p>
            <a:pPr algn="ctr"/>
            <a:r>
              <a:rPr lang="en-US" sz="2800" b="1" dirty="0">
                <a:solidFill>
                  <a:schemeClr val="bg1"/>
                </a:solidFill>
                <a:latin typeface="Calibri" panose="020F0502020204030204" pitchFamily="34" charset="0"/>
                <a:cs typeface="Calibri" panose="020F0502020204030204" pitchFamily="34" charset="0"/>
              </a:rPr>
              <a:t>Legacy Device Support</a:t>
            </a:r>
            <a:endParaRPr lang="en-IN" sz="2800" b="1" dirty="0">
              <a:solidFill>
                <a:schemeClr val="bg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B2D3A922-1D99-B538-4E09-F05B93C93194}"/>
              </a:ext>
            </a:extLst>
          </p:cNvPr>
          <p:cNvSpPr>
            <a:spLocks noGrp="1"/>
          </p:cNvSpPr>
          <p:nvPr>
            <p:ph idx="1"/>
          </p:nvPr>
        </p:nvSpPr>
        <p:spPr>
          <a:xfrm>
            <a:off x="256422" y="519764"/>
            <a:ext cx="11679155" cy="3766185"/>
          </a:xfrm>
        </p:spPr>
        <p:txBody>
          <a:bodyPr>
            <a:noAutofit/>
          </a:bodyPr>
          <a:lstStyle/>
          <a:p>
            <a:pPr>
              <a:lnSpc>
                <a:spcPct val="150000"/>
              </a:lnSpc>
              <a:buFont typeface="Arial" panose="020B0604020202020204" pitchFamily="34" charset="0"/>
              <a:buChar char="•"/>
            </a:pPr>
            <a:r>
              <a:rPr lang="en-US" dirty="0">
                <a:solidFill>
                  <a:srgbClr val="231F20"/>
                </a:solidFill>
                <a:latin typeface="Calibri" panose="020F0502020204030204" pitchFamily="34" charset="0"/>
                <a:cs typeface="Calibri" panose="020F0502020204030204" pitchFamily="34" charset="0"/>
              </a:rPr>
              <a:t>L</a:t>
            </a:r>
            <a:r>
              <a:rPr lang="en-US" b="0" i="0" u="none" strike="noStrike" baseline="0" dirty="0">
                <a:solidFill>
                  <a:srgbClr val="231F20"/>
                </a:solidFill>
                <a:latin typeface="Calibri" panose="020F0502020204030204" pitchFamily="34" charset="0"/>
                <a:cs typeface="Calibri" panose="020F0502020204030204" pitchFamily="34" charset="0"/>
              </a:rPr>
              <a:t>egacy devices in an IT organization is not usually a big problem. If someone is using a mobile device with an outdated Wi-Fi standard, such as 802.11b or 802.11g, you can simply deny him access to the wireless network, and he will be forced to upgrade.</a:t>
            </a:r>
          </a:p>
          <a:p>
            <a:pPr algn="l">
              <a:lnSpc>
                <a:spcPct val="150000"/>
              </a:lnSpc>
              <a:buFont typeface="Arial" panose="020B0604020202020204" pitchFamily="34" charset="0"/>
              <a:buChar char="•"/>
            </a:pPr>
            <a:r>
              <a:rPr lang="en-US" b="0" i="0" u="none" strike="noStrike" baseline="0" dirty="0">
                <a:solidFill>
                  <a:srgbClr val="231F20"/>
                </a:solidFill>
                <a:latin typeface="Calibri" panose="020F0502020204030204" pitchFamily="34" charset="0"/>
                <a:cs typeface="Calibri" panose="020F0502020204030204" pitchFamily="34" charset="0"/>
              </a:rPr>
              <a:t> In OT systems, end devices are likely to be on the network for a very long time—sometimes decades. </a:t>
            </a:r>
            <a:r>
              <a:rPr lang="en-US" dirty="0">
                <a:solidFill>
                  <a:srgbClr val="231F20"/>
                </a:solidFill>
                <a:latin typeface="Calibri" panose="020F0502020204030204" pitchFamily="34" charset="0"/>
                <a:cs typeface="Calibri" panose="020F0502020204030204" pitchFamily="34" charset="0"/>
              </a:rPr>
              <a:t>As </a:t>
            </a:r>
            <a:r>
              <a:rPr lang="en-US" b="0" i="0" u="none" strike="noStrike" baseline="0" dirty="0">
                <a:solidFill>
                  <a:srgbClr val="231F20"/>
                </a:solidFill>
                <a:latin typeface="Calibri" panose="020F0502020204030204" pitchFamily="34" charset="0"/>
                <a:cs typeface="Calibri" panose="020F0502020204030204" pitchFamily="34" charset="0"/>
              </a:rPr>
              <a:t> IoT networks are deployed, they need to support the older devices already present on the network, as well as devices with new capabilities. In many cases, legacy devices are so old that they don’t even support IP. </a:t>
            </a:r>
          </a:p>
          <a:p>
            <a:pPr algn="l">
              <a:lnSpc>
                <a:spcPct val="150000"/>
              </a:lnSpc>
              <a:buFont typeface="Arial" panose="020B0604020202020204" pitchFamily="34" charset="0"/>
              <a:buChar char="•"/>
            </a:pPr>
            <a:r>
              <a:rPr lang="en-US" b="0" i="0" u="none" strike="noStrike" baseline="0" dirty="0">
                <a:solidFill>
                  <a:srgbClr val="231F20"/>
                </a:solidFill>
                <a:latin typeface="Calibri" panose="020F0502020204030204" pitchFamily="34" charset="0"/>
                <a:cs typeface="Calibri" panose="020F0502020204030204" pitchFamily="34" charset="0"/>
              </a:rPr>
              <a:t>For example, a factory may replace machines only once every 20 years—or perhaps even longer! It does not want to upgrade multi-million-dollar machines just so it can connect them to a network for better visibility and control.</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95102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53A86-C7A7-5F73-6B6F-838B0F77ACE5}"/>
              </a:ext>
            </a:extLst>
          </p:cNvPr>
          <p:cNvSpPr>
            <a:spLocks noGrp="1"/>
          </p:cNvSpPr>
          <p:nvPr>
            <p:ph type="title"/>
          </p:nvPr>
        </p:nvSpPr>
        <p:spPr>
          <a:xfrm>
            <a:off x="503219" y="143399"/>
            <a:ext cx="10772775" cy="580602"/>
          </a:xfrm>
        </p:spPr>
        <p:txBody>
          <a:bodyPr>
            <a:normAutofit/>
          </a:bodyPr>
          <a:lstStyle/>
          <a:p>
            <a:pPr algn="ctr"/>
            <a:r>
              <a:rPr lang="en-US" sz="2800" b="1" dirty="0">
                <a:solidFill>
                  <a:schemeClr val="bg1"/>
                </a:solidFill>
                <a:latin typeface="Calibri" panose="020F0502020204030204" pitchFamily="34" charset="0"/>
                <a:cs typeface="Calibri" panose="020F0502020204030204" pitchFamily="34" charset="0"/>
              </a:rPr>
              <a:t>Comparing IoT Architectures</a:t>
            </a:r>
            <a:endParaRPr lang="en-IN" sz="2800" b="1" dirty="0">
              <a:solidFill>
                <a:schemeClr val="bg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B3CFD19-3BDE-0FB5-F44D-FB9CD1566DBA}"/>
              </a:ext>
            </a:extLst>
          </p:cNvPr>
          <p:cNvSpPr>
            <a:spLocks noGrp="1"/>
          </p:cNvSpPr>
          <p:nvPr>
            <p:ph idx="1"/>
          </p:nvPr>
        </p:nvSpPr>
        <p:spPr>
          <a:xfrm>
            <a:off x="719137" y="978016"/>
            <a:ext cx="10753725" cy="4238877"/>
          </a:xfrm>
        </p:spPr>
        <p:txBody>
          <a:bodyPr>
            <a:normAutofit fontScale="85000" lnSpcReduction="20000"/>
          </a:bodyPr>
          <a:lstStyle/>
          <a:p>
            <a:pPr algn="just">
              <a:lnSpc>
                <a:spcPct val="150000"/>
              </a:lnSpc>
              <a:buFont typeface="Arial" panose="020B0604020202020204" pitchFamily="34" charset="0"/>
              <a:buChar char="•"/>
            </a:pPr>
            <a:r>
              <a:rPr lang="en-US" b="0" i="0" u="none" strike="noStrike" baseline="0" dirty="0">
                <a:solidFill>
                  <a:srgbClr val="231F20"/>
                </a:solidFill>
                <a:latin typeface="CiscoSerif-Regular"/>
              </a:rPr>
              <a:t>The aforementioned challenges and requirements of IoT systems have driven a whole new discipline of network architecture. In the past several years, architectural standards and frameworks have emerged to address the challenge of designing massive-scale IoT </a:t>
            </a:r>
            <a:r>
              <a:rPr lang="en-IN" b="0" i="0" u="none" strike="noStrike" baseline="0" dirty="0">
                <a:solidFill>
                  <a:srgbClr val="231F20"/>
                </a:solidFill>
                <a:latin typeface="CiscoSerif-Regular"/>
              </a:rPr>
              <a:t>networks.</a:t>
            </a:r>
          </a:p>
          <a:p>
            <a:pPr algn="just">
              <a:lnSpc>
                <a:spcPct val="150000"/>
              </a:lnSpc>
              <a:buFont typeface="Arial" panose="020B0604020202020204" pitchFamily="34" charset="0"/>
              <a:buChar char="•"/>
            </a:pPr>
            <a:r>
              <a:rPr lang="en-US" b="0" i="0" u="none" strike="noStrike" baseline="0" dirty="0">
                <a:solidFill>
                  <a:srgbClr val="231F20"/>
                </a:solidFill>
                <a:latin typeface="CiscoSerif-Regular"/>
              </a:rPr>
              <a:t>The foundational concept in all these architectures is supporting data, process, and the functions that endpoint devices perform.</a:t>
            </a:r>
          </a:p>
          <a:p>
            <a:pPr algn="just">
              <a:lnSpc>
                <a:spcPct val="150000"/>
              </a:lnSpc>
              <a:buFont typeface="Arial" panose="020B0604020202020204" pitchFamily="34" charset="0"/>
              <a:buChar char="•"/>
            </a:pPr>
            <a:r>
              <a:rPr lang="en-US" b="0" i="0" u="none" strike="noStrike" baseline="0" dirty="0">
                <a:solidFill>
                  <a:srgbClr val="231F20"/>
                </a:solidFill>
                <a:latin typeface="CiscoSerif-Regular"/>
              </a:rPr>
              <a:t> Two of the best-known architectures are those supported by oneM2M and the IoT World Forum.</a:t>
            </a:r>
            <a:endParaRPr lang="en-IN" sz="3200" dirty="0"/>
          </a:p>
        </p:txBody>
      </p:sp>
    </p:spTree>
    <p:extLst>
      <p:ext uri="{BB962C8B-B14F-4D97-AF65-F5344CB8AC3E}">
        <p14:creationId xmlns:p14="http://schemas.microsoft.com/office/powerpoint/2010/main" val="2496117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4D63-98A0-02E5-BB48-7CAB0F4F3B37}"/>
              </a:ext>
            </a:extLst>
          </p:cNvPr>
          <p:cNvSpPr>
            <a:spLocks noGrp="1"/>
          </p:cNvSpPr>
          <p:nvPr>
            <p:ph type="title"/>
          </p:nvPr>
        </p:nvSpPr>
        <p:spPr>
          <a:xfrm>
            <a:off x="570597" y="280257"/>
            <a:ext cx="10772775" cy="489764"/>
          </a:xfrm>
        </p:spPr>
        <p:txBody>
          <a:bodyPr>
            <a:normAutofit/>
          </a:bodyPr>
          <a:lstStyle/>
          <a:p>
            <a:pPr algn="ctr"/>
            <a:r>
              <a:rPr lang="en-US" sz="2400" b="1" i="0" u="none" strike="noStrike" baseline="0" dirty="0">
                <a:solidFill>
                  <a:schemeClr val="bg1"/>
                </a:solidFill>
                <a:latin typeface="Calibri" panose="020F0502020204030204" pitchFamily="34" charset="0"/>
                <a:cs typeface="Calibri" panose="020F0502020204030204" pitchFamily="34" charset="0"/>
              </a:rPr>
              <a:t>The oneM2M IoT Standardized Architecture</a:t>
            </a:r>
            <a:endParaRPr lang="en-IN" sz="2400" dirty="0">
              <a:solidFill>
                <a:schemeClr val="bg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5EEDB451-CBE0-08F9-0533-A8A7066028C5}"/>
              </a:ext>
            </a:extLst>
          </p:cNvPr>
          <p:cNvSpPr>
            <a:spLocks noGrp="1"/>
          </p:cNvSpPr>
          <p:nvPr>
            <p:ph idx="1"/>
          </p:nvPr>
        </p:nvSpPr>
        <p:spPr>
          <a:xfrm>
            <a:off x="370412" y="644893"/>
            <a:ext cx="11451176" cy="4735630"/>
          </a:xfrm>
        </p:spPr>
        <p:txBody>
          <a:bodyPr>
            <a:noAutofit/>
          </a:bodyPr>
          <a:lstStyle/>
          <a:p>
            <a:pPr algn="just">
              <a:lnSpc>
                <a:spcPct val="150000"/>
              </a:lnSpc>
            </a:pPr>
            <a:r>
              <a:rPr lang="en-US" dirty="0">
                <a:solidFill>
                  <a:srgbClr val="231F20"/>
                </a:solidFill>
                <a:latin typeface="CiscoSerif-Regular"/>
              </a:rPr>
              <a:t>T</a:t>
            </a:r>
            <a:r>
              <a:rPr lang="en-US" b="0" i="0" u="none" strike="noStrike" baseline="0" dirty="0">
                <a:solidFill>
                  <a:srgbClr val="231F20"/>
                </a:solidFill>
                <a:latin typeface="CiscoSerif-Regular"/>
              </a:rPr>
              <a:t>o standardize the rapidly growing field of machine-to-machine (M2M) </a:t>
            </a:r>
            <a:r>
              <a:rPr lang="en-IN" b="0" i="0" u="none" strike="noStrike" baseline="0" dirty="0">
                <a:solidFill>
                  <a:srgbClr val="231F20"/>
                </a:solidFill>
                <a:latin typeface="CiscoSerif-Regular"/>
              </a:rPr>
              <a:t>communications, the European Telecommunications Standards Institute (ETSI) created </a:t>
            </a:r>
            <a:r>
              <a:rPr lang="en-US" b="0" i="0" u="none" strike="noStrike" baseline="0" dirty="0">
                <a:solidFill>
                  <a:srgbClr val="231F20"/>
                </a:solidFill>
                <a:latin typeface="CiscoSerif-Regular"/>
              </a:rPr>
              <a:t>the M2M Technical Committee in 2008.</a:t>
            </a:r>
          </a:p>
          <a:p>
            <a:pPr algn="just">
              <a:lnSpc>
                <a:spcPct val="160000"/>
              </a:lnSpc>
            </a:pPr>
            <a:r>
              <a:rPr lang="en-US" dirty="0">
                <a:solidFill>
                  <a:srgbClr val="231F20"/>
                </a:solidFill>
                <a:latin typeface="Calibri" panose="020F0502020204030204" pitchFamily="34" charset="0"/>
                <a:cs typeface="Calibri" panose="020F0502020204030204" pitchFamily="34" charset="0"/>
              </a:rPr>
              <a:t>I</a:t>
            </a:r>
            <a:r>
              <a:rPr lang="en-US" b="0" i="0" u="none" strike="noStrike" baseline="0" dirty="0">
                <a:solidFill>
                  <a:srgbClr val="231F20"/>
                </a:solidFill>
                <a:latin typeface="Calibri" panose="020F0502020204030204" pitchFamily="34" charset="0"/>
                <a:cs typeface="Calibri" panose="020F0502020204030204" pitchFamily="34" charset="0"/>
              </a:rPr>
              <a:t>n 2012 ETSI and 13 other founding members launched oneM2M as a global initiative designed to promote efficient M2M communication systems and IoT. </a:t>
            </a:r>
          </a:p>
          <a:p>
            <a:pPr algn="just">
              <a:lnSpc>
                <a:spcPct val="160000"/>
              </a:lnSpc>
            </a:pPr>
            <a:r>
              <a:rPr lang="en-US" b="0" i="0" u="none" strike="noStrike" baseline="0" dirty="0">
                <a:solidFill>
                  <a:srgbClr val="231F20"/>
                </a:solidFill>
                <a:latin typeface="Calibri" panose="020F0502020204030204" pitchFamily="34" charset="0"/>
                <a:cs typeface="Calibri" panose="020F0502020204030204" pitchFamily="34" charset="0"/>
              </a:rPr>
              <a:t>The goal of oneM2M is to create a common services layer, which can be readily embedded in field devices to allow communication with </a:t>
            </a:r>
            <a:r>
              <a:rPr lang="en-IN" b="0" i="0" u="none" strike="noStrike" baseline="0" dirty="0">
                <a:solidFill>
                  <a:srgbClr val="231F20"/>
                </a:solidFill>
                <a:latin typeface="Calibri" panose="020F0502020204030204" pitchFamily="34" charset="0"/>
                <a:cs typeface="Calibri" panose="020F0502020204030204" pitchFamily="34" charset="0"/>
              </a:rPr>
              <a:t>application servers.</a:t>
            </a:r>
            <a:endParaRPr lang="en-IN" dirty="0">
              <a:solidFill>
                <a:srgbClr val="231F20"/>
              </a:solidFill>
              <a:latin typeface="Calibri" panose="020F0502020204030204" pitchFamily="34" charset="0"/>
              <a:cs typeface="Calibri" panose="020F0502020204030204" pitchFamily="34" charset="0"/>
            </a:endParaRPr>
          </a:p>
          <a:p>
            <a:pPr algn="just">
              <a:lnSpc>
                <a:spcPct val="160000"/>
              </a:lnSpc>
            </a:pPr>
            <a:r>
              <a:rPr lang="en-IN" b="0" i="0" u="none" strike="noStrike" baseline="0" dirty="0">
                <a:solidFill>
                  <a:srgbClr val="231F20"/>
                </a:solidFill>
                <a:latin typeface="Calibri" panose="020F0502020204030204" pitchFamily="34" charset="0"/>
                <a:cs typeface="Calibri" panose="020F0502020204030204" pitchFamily="34" charset="0"/>
              </a:rPr>
              <a:t>oneM2M’s framework focuses on IoT services, applications, and </a:t>
            </a:r>
            <a:r>
              <a:rPr lang="en-US" b="0" i="0" u="none" strike="noStrike" baseline="0" dirty="0">
                <a:solidFill>
                  <a:srgbClr val="231F20"/>
                </a:solidFill>
                <a:latin typeface="Calibri" panose="020F0502020204030204" pitchFamily="34" charset="0"/>
                <a:cs typeface="Calibri" panose="020F0502020204030204" pitchFamily="34" charset="0"/>
              </a:rPr>
              <a:t>platforms. These include smart metering applications, smart grid, smart city automation, </a:t>
            </a:r>
            <a:r>
              <a:rPr lang="en-IN" b="0" i="0" u="none" strike="noStrike" baseline="0" dirty="0">
                <a:solidFill>
                  <a:srgbClr val="231F20"/>
                </a:solidFill>
                <a:latin typeface="Calibri" panose="020F0502020204030204" pitchFamily="34" charset="0"/>
                <a:cs typeface="Calibri" panose="020F0502020204030204" pitchFamily="34" charset="0"/>
              </a:rPr>
              <a:t>e-health, and connected vehicles</a:t>
            </a:r>
            <a:r>
              <a:rPr lang="en-IN" b="0" i="0" u="none" strike="noStrike" baseline="0" dirty="0">
                <a:solidFill>
                  <a:srgbClr val="231F20"/>
                </a:solidFill>
                <a:latin typeface="CiscoSerif-Regular"/>
              </a:rPr>
              <a:t>.</a:t>
            </a:r>
          </a:p>
        </p:txBody>
      </p:sp>
    </p:spTree>
    <p:extLst>
      <p:ext uri="{BB962C8B-B14F-4D97-AF65-F5344CB8AC3E}">
        <p14:creationId xmlns:p14="http://schemas.microsoft.com/office/powerpoint/2010/main" val="3733462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DBB52D-4C9C-4CC4-C95A-400065B3261B}"/>
              </a:ext>
            </a:extLst>
          </p:cNvPr>
          <p:cNvSpPr>
            <a:spLocks noGrp="1"/>
          </p:cNvSpPr>
          <p:nvPr>
            <p:ph idx="1"/>
          </p:nvPr>
        </p:nvSpPr>
        <p:spPr>
          <a:xfrm>
            <a:off x="445650" y="413885"/>
            <a:ext cx="11123917" cy="3766185"/>
          </a:xfrm>
        </p:spPr>
        <p:txBody>
          <a:bodyPr>
            <a:normAutofit fontScale="85000" lnSpcReduction="10000"/>
          </a:bodyPr>
          <a:lstStyle/>
          <a:p>
            <a:pPr algn="just">
              <a:lnSpc>
                <a:spcPct val="150000"/>
              </a:lnSpc>
              <a:buFont typeface="Arial" panose="020B0604020202020204" pitchFamily="34" charset="0"/>
              <a:buChar char="•"/>
            </a:pPr>
            <a:r>
              <a:rPr lang="en-US" dirty="0">
                <a:solidFill>
                  <a:srgbClr val="231F20"/>
                </a:solidFill>
                <a:latin typeface="CiscoSerif-Regular"/>
              </a:rPr>
              <a:t>T</a:t>
            </a:r>
            <a:r>
              <a:rPr lang="en-US" b="0" i="0" u="none" strike="noStrike" baseline="0" dirty="0">
                <a:solidFill>
                  <a:srgbClr val="231F20"/>
                </a:solidFill>
                <a:latin typeface="CiscoSerif-Regular"/>
              </a:rPr>
              <a:t>he greatest challenges in designing an IoT architecture is dealing with the heterogeneity of devices, software, and access methods. By developing a horizontal platform architecture, oneM2M is developing standards that allow interoperability at all levels </a:t>
            </a:r>
            <a:r>
              <a:rPr lang="en-IN" b="0" i="0" u="none" strike="noStrike" baseline="0" dirty="0">
                <a:solidFill>
                  <a:srgbClr val="231F20"/>
                </a:solidFill>
                <a:latin typeface="CiscoSerif-Regular"/>
              </a:rPr>
              <a:t>of the IoT stack.</a:t>
            </a:r>
            <a:endParaRPr lang="en-IN" dirty="0"/>
          </a:p>
          <a:p>
            <a:pPr algn="just">
              <a:lnSpc>
                <a:spcPct val="150000"/>
              </a:lnSpc>
              <a:buFont typeface="Arial" panose="020B0604020202020204" pitchFamily="34" charset="0"/>
              <a:buChar char="•"/>
            </a:pPr>
            <a:r>
              <a:rPr lang="en-US" b="0" i="0" u="none" strike="noStrike" baseline="0" dirty="0">
                <a:solidFill>
                  <a:srgbClr val="231F20"/>
                </a:solidFill>
                <a:latin typeface="CiscoSerif-Regular"/>
              </a:rPr>
              <a:t>For example, you might want to automate your HVAC system by connecting it with wireless temperature sensors spread throughout your office.</a:t>
            </a:r>
            <a:endParaRPr lang="en-IN" dirty="0"/>
          </a:p>
        </p:txBody>
      </p:sp>
    </p:spTree>
    <p:extLst>
      <p:ext uri="{BB962C8B-B14F-4D97-AF65-F5344CB8AC3E}">
        <p14:creationId xmlns:p14="http://schemas.microsoft.com/office/powerpoint/2010/main" val="2107551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336B34-9AED-25F0-EF80-CB2AF4A2A289}"/>
              </a:ext>
            </a:extLst>
          </p:cNvPr>
          <p:cNvPicPr>
            <a:picLocks noChangeAspect="1"/>
          </p:cNvPicPr>
          <p:nvPr/>
        </p:nvPicPr>
        <p:blipFill rotWithShape="1">
          <a:blip r:embed="rId2"/>
          <a:srcRect l="27000" t="30456" r="28159" b="25474"/>
          <a:stretch/>
        </p:blipFill>
        <p:spPr>
          <a:xfrm>
            <a:off x="1882139" y="501916"/>
            <a:ext cx="8474835" cy="5813159"/>
          </a:xfrm>
          <a:prstGeom prst="rect">
            <a:avLst/>
          </a:prstGeom>
        </p:spPr>
      </p:pic>
    </p:spTree>
    <p:extLst>
      <p:ext uri="{BB962C8B-B14F-4D97-AF65-F5344CB8AC3E}">
        <p14:creationId xmlns:p14="http://schemas.microsoft.com/office/powerpoint/2010/main" val="2422078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616A21-3B8C-1F2B-9F12-355219D4798B}"/>
              </a:ext>
            </a:extLst>
          </p:cNvPr>
          <p:cNvSpPr>
            <a:spLocks noGrp="1"/>
          </p:cNvSpPr>
          <p:nvPr>
            <p:ph idx="1"/>
          </p:nvPr>
        </p:nvSpPr>
        <p:spPr>
          <a:xfrm>
            <a:off x="124205" y="125730"/>
            <a:ext cx="11639169" cy="4217670"/>
          </a:xfrm>
        </p:spPr>
        <p:txBody>
          <a:bodyPr>
            <a:normAutofit fontScale="25000" lnSpcReduction="20000"/>
          </a:bodyPr>
          <a:lstStyle/>
          <a:p>
            <a:pPr algn="l"/>
            <a:r>
              <a:rPr lang="en-US" sz="9600" b="1" i="0" u="none" strike="noStrike" baseline="0" dirty="0">
                <a:solidFill>
                  <a:srgbClr val="231F20"/>
                </a:solidFill>
                <a:latin typeface="Calibri" panose="020F0502020204030204" pitchFamily="34" charset="0"/>
                <a:cs typeface="Calibri" panose="020F0502020204030204" pitchFamily="34" charset="0"/>
              </a:rPr>
              <a:t>Applications layer: </a:t>
            </a:r>
          </a:p>
          <a:p>
            <a:pPr algn="just">
              <a:lnSpc>
                <a:spcPct val="150000"/>
              </a:lnSpc>
              <a:buFont typeface="Arial" panose="020B0604020202020204" pitchFamily="34" charset="0"/>
              <a:buChar char="•"/>
            </a:pPr>
            <a:r>
              <a:rPr lang="en-US" sz="9600" b="0" i="0" u="none" strike="noStrike" baseline="0" dirty="0">
                <a:solidFill>
                  <a:srgbClr val="231F20"/>
                </a:solidFill>
                <a:latin typeface="Calibri" panose="020F0502020204030204" pitchFamily="34" charset="0"/>
                <a:cs typeface="Calibri" panose="020F0502020204030204" pitchFamily="34" charset="0"/>
              </a:rPr>
              <a:t>The oneM2M architecture gives major attention to connectivity between devices and their applications. This domain includes the application-layer protocols and attempts to standardize northbound API definitions for interaction with business intelligence (BI) systems.</a:t>
            </a:r>
          </a:p>
          <a:p>
            <a:pPr algn="just">
              <a:lnSpc>
                <a:spcPct val="150000"/>
              </a:lnSpc>
              <a:buFont typeface="Arial" panose="020B0604020202020204" pitchFamily="34" charset="0"/>
              <a:buChar char="•"/>
            </a:pPr>
            <a:r>
              <a:rPr lang="en-US" sz="9600" b="0" i="0" u="none" strike="noStrike" baseline="0" dirty="0">
                <a:solidFill>
                  <a:srgbClr val="231F20"/>
                </a:solidFill>
                <a:latin typeface="Calibri" panose="020F0502020204030204" pitchFamily="34" charset="0"/>
                <a:cs typeface="Calibri" panose="020F0502020204030204" pitchFamily="34" charset="0"/>
              </a:rPr>
              <a:t>Applications tend to be industry-specific and have their own sets of data models, and thus they are shown as vertical entities.</a:t>
            </a:r>
          </a:p>
          <a:p>
            <a:r>
              <a:rPr lang="en-US" sz="9600" b="1" dirty="0">
                <a:latin typeface="Calibri" panose="020F0502020204030204" pitchFamily="34" charset="0"/>
                <a:cs typeface="Calibri" panose="020F0502020204030204" pitchFamily="34" charset="0"/>
              </a:rPr>
              <a:t>Services layer: </a:t>
            </a:r>
          </a:p>
          <a:p>
            <a:pPr algn="just">
              <a:lnSpc>
                <a:spcPct val="170000"/>
              </a:lnSpc>
            </a:pPr>
            <a:r>
              <a:rPr lang="en-US" sz="9600" dirty="0">
                <a:latin typeface="Calibri" panose="020F0502020204030204" pitchFamily="34" charset="0"/>
                <a:cs typeface="Calibri" panose="020F0502020204030204" pitchFamily="34" charset="0"/>
              </a:rPr>
              <a:t>This layer is shown as a horizontal framework across the vertical industry applications. At this layer, horizontal modules include the physical network that the IoT applications run on, the underlying management protocols, and the hardware. Examples include backhaul communications via cellular, MPLS networks, VPNs, and so on. Riding on top is the common services layer. </a:t>
            </a:r>
          </a:p>
          <a:p>
            <a:pPr algn="just">
              <a:lnSpc>
                <a:spcPct val="150000"/>
              </a:lnSpc>
              <a:buFont typeface="Arial" panose="020B0604020202020204" pitchFamily="34" charset="0"/>
              <a:buChar char="•"/>
            </a:pPr>
            <a:endParaRPr lang="en-US" sz="9600" b="0" i="0" u="none" strike="noStrike" baseline="0" dirty="0">
              <a:solidFill>
                <a:srgbClr val="231F20"/>
              </a:solidFill>
              <a:latin typeface="CiscoSerif-Regular"/>
            </a:endParaRPr>
          </a:p>
          <a:p>
            <a:pPr marL="0" indent="0" algn="just">
              <a:lnSpc>
                <a:spcPct val="150000"/>
              </a:lnSpc>
              <a:buNone/>
            </a:pPr>
            <a:endParaRPr lang="en-IN" dirty="0"/>
          </a:p>
        </p:txBody>
      </p:sp>
    </p:spTree>
    <p:extLst>
      <p:ext uri="{BB962C8B-B14F-4D97-AF65-F5344CB8AC3E}">
        <p14:creationId xmlns:p14="http://schemas.microsoft.com/office/powerpoint/2010/main" val="2166375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5794F0-4C7D-5CD6-69BC-3EF128774F9C}"/>
              </a:ext>
            </a:extLst>
          </p:cNvPr>
          <p:cNvSpPr>
            <a:spLocks noGrp="1"/>
          </p:cNvSpPr>
          <p:nvPr>
            <p:ph idx="1"/>
          </p:nvPr>
        </p:nvSpPr>
        <p:spPr>
          <a:xfrm>
            <a:off x="352806" y="478155"/>
            <a:ext cx="11639169" cy="5532120"/>
          </a:xfrm>
        </p:spPr>
        <p:txBody>
          <a:bodyPr>
            <a:normAutofit fontScale="92500" lnSpcReduction="20000"/>
          </a:bodyPr>
          <a:lstStyle/>
          <a:p>
            <a:pPr algn="just">
              <a:lnSpc>
                <a:spcPct val="150000"/>
              </a:lnSpc>
              <a:buFont typeface="Arial" panose="020B0604020202020204" pitchFamily="34" charset="0"/>
              <a:buChar char="•"/>
            </a:pPr>
            <a:r>
              <a:rPr lang="en-US" dirty="0"/>
              <a:t>This conceptual layer adds APIs and middleware supporting third-party services and applications. </a:t>
            </a:r>
          </a:p>
          <a:p>
            <a:pPr algn="just">
              <a:lnSpc>
                <a:spcPct val="150000"/>
              </a:lnSpc>
              <a:buFont typeface="Arial" panose="020B0604020202020204" pitchFamily="34" charset="0"/>
              <a:buChar char="•"/>
            </a:pPr>
            <a:r>
              <a:rPr lang="en-US" dirty="0"/>
              <a:t>One of the stated goals of oneM2M is to “develop technical specifications which address the need for a common M2M Service Layer that can be readily embedded within various hardware and software nodes, and rely upon connecting the myriad of devices in the field area network to M2M application servers, which typically reside in a cloud or data center.” </a:t>
            </a:r>
          </a:p>
          <a:p>
            <a:pPr algn="just">
              <a:lnSpc>
                <a:spcPct val="150000"/>
              </a:lnSpc>
              <a:buFont typeface="Arial" panose="020B0604020202020204" pitchFamily="34" charset="0"/>
              <a:buChar char="•"/>
            </a:pPr>
            <a:r>
              <a:rPr lang="en-US" dirty="0"/>
              <a:t>A critical objective of oneM2M is to attract and actively involve organizations from M2M-related business domains, including telematics and intelligent transportation, healthcare, utility, industrial automation, and smart home Applications.</a:t>
            </a:r>
            <a:endParaRPr lang="en-IN" dirty="0"/>
          </a:p>
        </p:txBody>
      </p:sp>
    </p:spTree>
    <p:extLst>
      <p:ext uri="{BB962C8B-B14F-4D97-AF65-F5344CB8AC3E}">
        <p14:creationId xmlns:p14="http://schemas.microsoft.com/office/powerpoint/2010/main" val="3530576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8E71C-0B3B-0BD2-898F-75EAC4C502DF}"/>
              </a:ext>
            </a:extLst>
          </p:cNvPr>
          <p:cNvSpPr>
            <a:spLocks noGrp="1"/>
          </p:cNvSpPr>
          <p:nvPr>
            <p:ph type="title"/>
          </p:nvPr>
        </p:nvSpPr>
        <p:spPr>
          <a:xfrm>
            <a:off x="352425" y="365126"/>
            <a:ext cx="11430000" cy="482600"/>
          </a:xfrm>
        </p:spPr>
        <p:txBody>
          <a:bodyPr>
            <a:normAutofit fontScale="90000"/>
          </a:bodyPr>
          <a:lstStyle/>
          <a:p>
            <a:pPr algn="ctr"/>
            <a:r>
              <a:rPr lang="en-US" sz="3200" b="1" dirty="0"/>
              <a:t>The IoT World Forum (</a:t>
            </a:r>
            <a:r>
              <a:rPr lang="en-US" sz="3200" b="1" dirty="0" err="1"/>
              <a:t>IoTWF</a:t>
            </a:r>
            <a:r>
              <a:rPr lang="en-US" sz="3200" b="1" dirty="0"/>
              <a:t>) standardized Architecture</a:t>
            </a:r>
            <a:endParaRPr lang="en-IN" sz="3200" b="1" dirty="0"/>
          </a:p>
        </p:txBody>
      </p:sp>
      <p:sp>
        <p:nvSpPr>
          <p:cNvPr id="3" name="Content Placeholder 2">
            <a:extLst>
              <a:ext uri="{FF2B5EF4-FFF2-40B4-BE49-F238E27FC236}">
                <a16:creationId xmlns:a16="http://schemas.microsoft.com/office/drawing/2014/main" id="{AC084B1B-C812-B1D1-6322-94BA7FB69472}"/>
              </a:ext>
            </a:extLst>
          </p:cNvPr>
          <p:cNvSpPr>
            <a:spLocks noGrp="1"/>
          </p:cNvSpPr>
          <p:nvPr>
            <p:ph idx="1"/>
          </p:nvPr>
        </p:nvSpPr>
        <p:spPr>
          <a:xfrm>
            <a:off x="666750" y="1092199"/>
            <a:ext cx="10991850" cy="5632451"/>
          </a:xfrm>
        </p:spPr>
        <p:txBody>
          <a:bodyPr>
            <a:normAutofit/>
          </a:bodyPr>
          <a:lstStyle/>
          <a:p>
            <a:pPr algn="just"/>
            <a:r>
              <a:rPr lang="en-US" dirty="0"/>
              <a:t>In 2014 the </a:t>
            </a:r>
            <a:r>
              <a:rPr lang="en-US" dirty="0" err="1"/>
              <a:t>IoTWF</a:t>
            </a:r>
            <a:r>
              <a:rPr lang="en-US" dirty="0"/>
              <a:t> architectural committee published a seven-layer IoT reference model.</a:t>
            </a:r>
          </a:p>
          <a:p>
            <a:pPr algn="just"/>
            <a:r>
              <a:rPr lang="en-US" dirty="0"/>
              <a:t>IoT world Forum offers a clean, simplified perspective on IoT and includes edge computing, data storage and access.</a:t>
            </a:r>
          </a:p>
          <a:p>
            <a:pPr algn="just"/>
            <a:r>
              <a:rPr lang="en-US" dirty="0"/>
              <a:t>Seven layers is broken into specific functions, and security encompasses the entire model.</a:t>
            </a:r>
          </a:p>
          <a:p>
            <a:pPr algn="just"/>
            <a:r>
              <a:rPr lang="en-US" dirty="0"/>
              <a:t> IoT reference model defines a set of levels with control flowing the center, to the edge, which includes sensors, devices, machines and other types of intelligent end nodes. </a:t>
            </a:r>
          </a:p>
          <a:p>
            <a:r>
              <a:rPr lang="en-US" dirty="0"/>
              <a:t>Data travels up the stack, originating from the edge, and goes northbound to the center.</a:t>
            </a:r>
          </a:p>
          <a:p>
            <a:endParaRPr lang="en-IN" dirty="0"/>
          </a:p>
        </p:txBody>
      </p:sp>
    </p:spTree>
    <p:extLst>
      <p:ext uri="{BB962C8B-B14F-4D97-AF65-F5344CB8AC3E}">
        <p14:creationId xmlns:p14="http://schemas.microsoft.com/office/powerpoint/2010/main" val="1634893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C91739-94C9-356A-31DA-0F28E23D8B89}"/>
              </a:ext>
            </a:extLst>
          </p:cNvPr>
          <p:cNvSpPr>
            <a:spLocks noGrp="1"/>
          </p:cNvSpPr>
          <p:nvPr>
            <p:ph idx="1"/>
          </p:nvPr>
        </p:nvSpPr>
        <p:spPr>
          <a:xfrm>
            <a:off x="314325" y="673099"/>
            <a:ext cx="11553825" cy="5794376"/>
          </a:xfrm>
        </p:spPr>
        <p:txBody>
          <a:bodyPr>
            <a:normAutofit/>
          </a:bodyPr>
          <a:lstStyle/>
          <a:p>
            <a:pPr marL="0" indent="0">
              <a:buNone/>
            </a:pPr>
            <a:r>
              <a:rPr lang="en-US" dirty="0"/>
              <a:t>Network Layer:</a:t>
            </a:r>
          </a:p>
          <a:p>
            <a:pPr marL="0" indent="0" algn="just">
              <a:buNone/>
            </a:pPr>
            <a:r>
              <a:rPr lang="en-US" sz="2400" dirty="0"/>
              <a:t>It is the communication domain for IoT devices and end-points.</a:t>
            </a:r>
          </a:p>
          <a:p>
            <a:pPr marL="0" indent="0" algn="just">
              <a:buNone/>
            </a:pPr>
            <a:r>
              <a:rPr lang="en-US" sz="2400" dirty="0"/>
              <a:t>It includes the devices themselves and the communications network that links them.</a:t>
            </a:r>
          </a:p>
          <a:p>
            <a:pPr marL="0" indent="0" algn="just">
              <a:buNone/>
            </a:pPr>
            <a:r>
              <a:rPr lang="en-US" sz="2400" dirty="0"/>
              <a:t>Includes wireless mesh technologies, such as 802.15.4 and wireless point-to-multipoint systems such as IEEE801.1ah.</a:t>
            </a:r>
          </a:p>
          <a:p>
            <a:pPr marL="0" indent="0" algn="just">
              <a:buNone/>
            </a:pPr>
            <a:r>
              <a:rPr lang="en-US" sz="2400" dirty="0"/>
              <a:t>It also includes wired device such as IEEE1901 power line communications.</a:t>
            </a:r>
          </a:p>
          <a:p>
            <a:pPr marL="0" indent="0" algn="just">
              <a:buNone/>
            </a:pPr>
            <a:r>
              <a:rPr lang="en-US" sz="2400" dirty="0"/>
              <a:t>The device simply communicate through a field area network(FAN) to use-specific apps in the IoT application domain.</a:t>
            </a:r>
          </a:p>
          <a:p>
            <a:pPr marL="0" indent="0" algn="just">
              <a:buNone/>
            </a:pPr>
            <a:r>
              <a:rPr lang="en-US" sz="2400" dirty="0"/>
              <a:t>The device domain also includes the gateway device, which provides communications up into the core network and acts as a demarcation point between device and network domains</a:t>
            </a:r>
          </a:p>
          <a:p>
            <a:pPr marL="0" indent="0">
              <a:buNone/>
            </a:pPr>
            <a:endParaRPr lang="en-IN" dirty="0"/>
          </a:p>
        </p:txBody>
      </p:sp>
    </p:spTree>
    <p:extLst>
      <p:ext uri="{BB962C8B-B14F-4D97-AF65-F5344CB8AC3E}">
        <p14:creationId xmlns:p14="http://schemas.microsoft.com/office/powerpoint/2010/main" val="466564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B01EF1-7113-F54B-CA3F-D735D41FB3F4}"/>
              </a:ext>
            </a:extLst>
          </p:cNvPr>
          <p:cNvPicPr>
            <a:picLocks noChangeAspect="1"/>
          </p:cNvPicPr>
          <p:nvPr/>
        </p:nvPicPr>
        <p:blipFill rotWithShape="1">
          <a:blip r:embed="rId2"/>
          <a:srcRect l="34140" t="58472" r="35079" b="10277"/>
          <a:stretch/>
        </p:blipFill>
        <p:spPr>
          <a:xfrm>
            <a:off x="1466850" y="1000124"/>
            <a:ext cx="8756648" cy="5000626"/>
          </a:xfrm>
          <a:prstGeom prst="rect">
            <a:avLst/>
          </a:prstGeom>
        </p:spPr>
      </p:pic>
    </p:spTree>
    <p:extLst>
      <p:ext uri="{BB962C8B-B14F-4D97-AF65-F5344CB8AC3E}">
        <p14:creationId xmlns:p14="http://schemas.microsoft.com/office/powerpoint/2010/main" val="136728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B7422-C117-6594-77A1-38D6683EE884}"/>
              </a:ext>
            </a:extLst>
          </p:cNvPr>
          <p:cNvSpPr>
            <a:spLocks noGrp="1"/>
          </p:cNvSpPr>
          <p:nvPr>
            <p:ph type="title"/>
          </p:nvPr>
        </p:nvSpPr>
        <p:spPr>
          <a:xfrm>
            <a:off x="838200" y="365125"/>
            <a:ext cx="10515600" cy="663575"/>
          </a:xfrm>
        </p:spPr>
        <p:txBody>
          <a:bodyPr>
            <a:normAutofit/>
          </a:bodyPr>
          <a:lstStyle/>
          <a:p>
            <a:r>
              <a:rPr lang="en-US" sz="3200" b="1" dirty="0"/>
              <a:t>Using the reference model the following can be achieved: </a:t>
            </a:r>
            <a:endParaRPr lang="en-IN" sz="3200" b="1" dirty="0"/>
          </a:p>
        </p:txBody>
      </p:sp>
      <p:sp>
        <p:nvSpPr>
          <p:cNvPr id="3" name="Content Placeholder 2">
            <a:extLst>
              <a:ext uri="{FF2B5EF4-FFF2-40B4-BE49-F238E27FC236}">
                <a16:creationId xmlns:a16="http://schemas.microsoft.com/office/drawing/2014/main" id="{6348FD19-06FD-E22A-E6C7-405FCE06F250}"/>
              </a:ext>
            </a:extLst>
          </p:cNvPr>
          <p:cNvSpPr>
            <a:spLocks noGrp="1"/>
          </p:cNvSpPr>
          <p:nvPr>
            <p:ph idx="1"/>
          </p:nvPr>
        </p:nvSpPr>
        <p:spPr>
          <a:xfrm>
            <a:off x="723900" y="1162050"/>
            <a:ext cx="11277600" cy="4876800"/>
          </a:xfrm>
        </p:spPr>
        <p:txBody>
          <a:bodyPr/>
          <a:lstStyle/>
          <a:p>
            <a:pPr algn="just"/>
            <a:r>
              <a:rPr lang="en-US" dirty="0"/>
              <a:t>Decompose the IoT problem into smaller parts.</a:t>
            </a:r>
          </a:p>
          <a:p>
            <a:pPr algn="just"/>
            <a:r>
              <a:rPr lang="en-US" dirty="0"/>
              <a:t>Identify different technologies at each layer and how they relate to one another</a:t>
            </a:r>
          </a:p>
          <a:p>
            <a:pPr algn="just"/>
            <a:r>
              <a:rPr lang="en-US" dirty="0"/>
              <a:t>Define a system in which different parts can be provided by different vendors</a:t>
            </a:r>
          </a:p>
          <a:p>
            <a:pPr algn="just"/>
            <a:r>
              <a:rPr lang="en-US" dirty="0"/>
              <a:t>Have a process of defining interfaces that leads to interoperability</a:t>
            </a:r>
          </a:p>
          <a:p>
            <a:pPr algn="just"/>
            <a:r>
              <a:rPr lang="en-US" dirty="0"/>
              <a:t>Define a tiered security model that is enforced at the transition points between levels</a:t>
            </a:r>
            <a:endParaRPr lang="en-IN" dirty="0"/>
          </a:p>
        </p:txBody>
      </p:sp>
    </p:spTree>
    <p:extLst>
      <p:ext uri="{BB962C8B-B14F-4D97-AF65-F5344CB8AC3E}">
        <p14:creationId xmlns:p14="http://schemas.microsoft.com/office/powerpoint/2010/main" val="1407796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2BE99D-E5F3-C4D8-628B-05454A5F904B}"/>
              </a:ext>
            </a:extLst>
          </p:cNvPr>
          <p:cNvSpPr>
            <a:spLocks noGrp="1"/>
          </p:cNvSpPr>
          <p:nvPr>
            <p:ph idx="1"/>
          </p:nvPr>
        </p:nvSpPr>
        <p:spPr>
          <a:xfrm>
            <a:off x="380999" y="501649"/>
            <a:ext cx="11372851" cy="4879975"/>
          </a:xfrm>
        </p:spPr>
        <p:txBody>
          <a:bodyPr/>
          <a:lstStyle/>
          <a:p>
            <a:pPr marL="0" indent="0">
              <a:buNone/>
            </a:pPr>
            <a:r>
              <a:rPr lang="en-US" dirty="0"/>
              <a:t>Layer 1: Physical Devices and Controllers Layers</a:t>
            </a:r>
          </a:p>
          <a:p>
            <a:pPr marL="0" indent="0">
              <a:buNone/>
            </a:pPr>
            <a:endParaRPr lang="en-US" dirty="0"/>
          </a:p>
          <a:p>
            <a:pPr algn="just"/>
            <a:r>
              <a:rPr lang="en-US" sz="2400" b="0" i="0" u="none" strike="noStrike" baseline="0" dirty="0">
                <a:solidFill>
                  <a:srgbClr val="231F20"/>
                </a:solidFill>
                <a:latin typeface="CiscoSerif-Regular"/>
              </a:rPr>
              <a:t>The first layer of the IoT Reference Model is the physical devices and controllers layer.</a:t>
            </a:r>
          </a:p>
          <a:p>
            <a:pPr algn="just"/>
            <a:r>
              <a:rPr lang="en-US" sz="2400" b="0" i="0" u="none" strike="noStrike" baseline="0" dirty="0">
                <a:solidFill>
                  <a:srgbClr val="231F20"/>
                </a:solidFill>
                <a:latin typeface="CiscoSerif-Regular"/>
              </a:rPr>
              <a:t>This layer is home to the “things” in the Internet of Things, including the various endpoint devices and sensors that send and receive information. </a:t>
            </a:r>
          </a:p>
          <a:p>
            <a:pPr algn="just"/>
            <a:r>
              <a:rPr lang="en-US" sz="2400" b="0" i="0" u="none" strike="noStrike" baseline="0" dirty="0">
                <a:solidFill>
                  <a:srgbClr val="231F20"/>
                </a:solidFill>
                <a:latin typeface="CiscoSerif-Regular"/>
              </a:rPr>
              <a:t>The size of these “things” can range from almost microscopic sensors to giant machines in a factory. </a:t>
            </a:r>
          </a:p>
          <a:p>
            <a:pPr algn="just"/>
            <a:r>
              <a:rPr lang="en-US" sz="2400" b="0" i="0" u="none" strike="noStrike" baseline="0" dirty="0">
                <a:solidFill>
                  <a:srgbClr val="231F20"/>
                </a:solidFill>
                <a:latin typeface="CiscoSerif-Regular"/>
              </a:rPr>
              <a:t>Their primary function is generating data and being capable of being queried and/or controlled </a:t>
            </a:r>
            <a:r>
              <a:rPr lang="en-IN" sz="2400" b="0" i="0" u="none" strike="noStrike" baseline="0" dirty="0">
                <a:solidFill>
                  <a:srgbClr val="231F20"/>
                </a:solidFill>
                <a:latin typeface="CiscoSerif-Regular"/>
              </a:rPr>
              <a:t>over a network.</a:t>
            </a:r>
            <a:endParaRPr lang="en-US" sz="2400" dirty="0"/>
          </a:p>
        </p:txBody>
      </p:sp>
    </p:spTree>
    <p:extLst>
      <p:ext uri="{BB962C8B-B14F-4D97-AF65-F5344CB8AC3E}">
        <p14:creationId xmlns:p14="http://schemas.microsoft.com/office/powerpoint/2010/main" val="3153461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3B6990-FF7B-3125-4617-906667C1F771}"/>
              </a:ext>
            </a:extLst>
          </p:cNvPr>
          <p:cNvSpPr>
            <a:spLocks noGrp="1"/>
          </p:cNvSpPr>
          <p:nvPr>
            <p:ph idx="1"/>
          </p:nvPr>
        </p:nvSpPr>
        <p:spPr>
          <a:xfrm>
            <a:off x="285751" y="244474"/>
            <a:ext cx="5876924" cy="6165851"/>
          </a:xfrm>
        </p:spPr>
        <p:txBody>
          <a:bodyPr>
            <a:normAutofit lnSpcReduction="10000"/>
          </a:bodyPr>
          <a:lstStyle/>
          <a:p>
            <a:pPr marL="0" indent="0">
              <a:buNone/>
            </a:pPr>
            <a:r>
              <a:rPr lang="en-US" dirty="0"/>
              <a:t>Layer 2: Connectivity Layer</a:t>
            </a:r>
          </a:p>
          <a:p>
            <a:pPr algn="just"/>
            <a:r>
              <a:rPr lang="en-US" sz="2400" b="0" i="0" u="none" strike="noStrike" baseline="0" dirty="0">
                <a:solidFill>
                  <a:srgbClr val="231F20"/>
                </a:solidFill>
                <a:latin typeface="CiscoSerif-Regular"/>
              </a:rPr>
              <a:t>In the second layer of the IoT Reference Model, the focus is on connectivity. The most important function of this IoT layer is the reliable and timely transmission of data.</a:t>
            </a:r>
          </a:p>
          <a:p>
            <a:pPr algn="just"/>
            <a:r>
              <a:rPr lang="en-US" sz="2400" b="0" i="0" u="none" strike="noStrike" baseline="0" dirty="0">
                <a:solidFill>
                  <a:srgbClr val="231F20"/>
                </a:solidFill>
                <a:latin typeface="CiscoSerif-Regular"/>
              </a:rPr>
              <a:t>More specifically, this includes transmissions between Layer 1 devices and the network and between the network and information processing that occurs at Layer 3 .</a:t>
            </a:r>
          </a:p>
          <a:p>
            <a:pPr algn="just"/>
            <a:r>
              <a:rPr lang="en-US" sz="2400" dirty="0">
                <a:solidFill>
                  <a:srgbClr val="231F20"/>
                </a:solidFill>
                <a:latin typeface="CiscoSerif-Regular"/>
              </a:rPr>
              <a:t>T</a:t>
            </a:r>
            <a:r>
              <a:rPr lang="en-US" sz="2400" b="0" i="0" u="none" strike="noStrike" baseline="0" dirty="0">
                <a:solidFill>
                  <a:srgbClr val="231F20"/>
                </a:solidFill>
                <a:latin typeface="CiscoSerif-Regular"/>
              </a:rPr>
              <a:t>he connectivity layer encompasses all networking elements of IoT and doesn’t really distinguish between the last-mile network (the network between the sensor/endpoint and the IoT gateway, discussed later in this chapter), gateway, and </a:t>
            </a:r>
            <a:r>
              <a:rPr lang="en-IN" sz="2400" b="0" i="0" u="none" strike="noStrike" baseline="0" dirty="0">
                <a:solidFill>
                  <a:srgbClr val="231F20"/>
                </a:solidFill>
                <a:latin typeface="CiscoSerif-Regular"/>
              </a:rPr>
              <a:t>backhaul networks.</a:t>
            </a:r>
            <a:endParaRPr lang="en-US" sz="2400" dirty="0"/>
          </a:p>
          <a:p>
            <a:pPr marL="0" indent="0">
              <a:buNone/>
            </a:pPr>
            <a:endParaRPr lang="en-IN" dirty="0"/>
          </a:p>
        </p:txBody>
      </p:sp>
      <p:pic>
        <p:nvPicPr>
          <p:cNvPr id="5" name="Picture 4">
            <a:extLst>
              <a:ext uri="{FF2B5EF4-FFF2-40B4-BE49-F238E27FC236}">
                <a16:creationId xmlns:a16="http://schemas.microsoft.com/office/drawing/2014/main" id="{9A13C10D-16ED-834B-112E-4E7654F3EA64}"/>
              </a:ext>
            </a:extLst>
          </p:cNvPr>
          <p:cNvPicPr>
            <a:picLocks noChangeAspect="1"/>
          </p:cNvPicPr>
          <p:nvPr/>
        </p:nvPicPr>
        <p:blipFill rotWithShape="1">
          <a:blip r:embed="rId2"/>
          <a:srcRect l="34062" t="24722" r="36875" b="46805"/>
          <a:stretch/>
        </p:blipFill>
        <p:spPr>
          <a:xfrm>
            <a:off x="6305550" y="923925"/>
            <a:ext cx="5705473" cy="5486400"/>
          </a:xfrm>
          <a:prstGeom prst="rect">
            <a:avLst/>
          </a:prstGeom>
        </p:spPr>
      </p:pic>
    </p:spTree>
    <p:extLst>
      <p:ext uri="{BB962C8B-B14F-4D97-AF65-F5344CB8AC3E}">
        <p14:creationId xmlns:p14="http://schemas.microsoft.com/office/powerpoint/2010/main" val="233806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01D403-F381-4001-B3A8-7B0122613170}"/>
              </a:ext>
            </a:extLst>
          </p:cNvPr>
          <p:cNvSpPr>
            <a:spLocks noGrp="1"/>
          </p:cNvSpPr>
          <p:nvPr>
            <p:ph idx="1"/>
          </p:nvPr>
        </p:nvSpPr>
        <p:spPr>
          <a:xfrm>
            <a:off x="733425" y="396874"/>
            <a:ext cx="5219700" cy="6261101"/>
          </a:xfrm>
        </p:spPr>
        <p:txBody>
          <a:bodyPr>
            <a:normAutofit/>
          </a:bodyPr>
          <a:lstStyle/>
          <a:p>
            <a:pPr marL="0" indent="0">
              <a:buNone/>
            </a:pPr>
            <a:r>
              <a:rPr lang="en-US" dirty="0"/>
              <a:t>Layer 3: Edge Computing Layer</a:t>
            </a:r>
          </a:p>
          <a:p>
            <a:pPr algn="just"/>
            <a:r>
              <a:rPr lang="en-IN" dirty="0"/>
              <a:t>Edge computing is often referred to as the “fog” layer.</a:t>
            </a:r>
          </a:p>
          <a:p>
            <a:pPr algn="just"/>
            <a:r>
              <a:rPr lang="en-IN" dirty="0"/>
              <a:t>This layer emphasis is on the data reduction and converting network data flows into information that is ready for storage and processing by higher layers.</a:t>
            </a:r>
          </a:p>
          <a:p>
            <a:pPr algn="just"/>
            <a:r>
              <a:rPr lang="en-US" dirty="0"/>
              <a:t>One of the basic principles of this reference model is that information processing is initiated as early and as close to the edge of the network as possible.</a:t>
            </a:r>
            <a:endParaRPr lang="en-IN" dirty="0"/>
          </a:p>
          <a:p>
            <a:endParaRPr lang="en-IN" dirty="0"/>
          </a:p>
        </p:txBody>
      </p:sp>
      <p:pic>
        <p:nvPicPr>
          <p:cNvPr id="4" name="Picture 3">
            <a:extLst>
              <a:ext uri="{FF2B5EF4-FFF2-40B4-BE49-F238E27FC236}">
                <a16:creationId xmlns:a16="http://schemas.microsoft.com/office/drawing/2014/main" id="{0B73E750-CF58-E04E-980D-99A55B177709}"/>
              </a:ext>
            </a:extLst>
          </p:cNvPr>
          <p:cNvPicPr>
            <a:picLocks noChangeAspect="1"/>
          </p:cNvPicPr>
          <p:nvPr/>
        </p:nvPicPr>
        <p:blipFill rotWithShape="1">
          <a:blip r:embed="rId2"/>
          <a:srcRect l="31251" t="26826" r="19821" b="8730"/>
          <a:stretch/>
        </p:blipFill>
        <p:spPr>
          <a:xfrm>
            <a:off x="6324598" y="396874"/>
            <a:ext cx="5581652" cy="6137276"/>
          </a:xfrm>
          <a:prstGeom prst="rect">
            <a:avLst/>
          </a:prstGeom>
        </p:spPr>
      </p:pic>
    </p:spTree>
    <p:extLst>
      <p:ext uri="{BB962C8B-B14F-4D97-AF65-F5344CB8AC3E}">
        <p14:creationId xmlns:p14="http://schemas.microsoft.com/office/powerpoint/2010/main" val="3296238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977F3E-8A70-8C8C-EC32-5CCDCBAFBA83}"/>
              </a:ext>
            </a:extLst>
          </p:cNvPr>
          <p:cNvSpPr>
            <a:spLocks noGrp="1"/>
          </p:cNvSpPr>
          <p:nvPr>
            <p:ph idx="1"/>
          </p:nvPr>
        </p:nvSpPr>
        <p:spPr>
          <a:xfrm>
            <a:off x="419100" y="339725"/>
            <a:ext cx="10515600" cy="4351338"/>
          </a:xfrm>
        </p:spPr>
        <p:txBody>
          <a:bodyPr/>
          <a:lstStyle/>
          <a:p>
            <a:r>
              <a:rPr lang="en-US" dirty="0"/>
              <a:t>Upper Layers 4-7:</a:t>
            </a:r>
          </a:p>
          <a:p>
            <a:endParaRPr lang="en-US" dirty="0"/>
          </a:p>
          <a:p>
            <a:pPr marL="0" indent="0">
              <a:buNone/>
            </a:pPr>
            <a:endParaRPr lang="en-IN" dirty="0"/>
          </a:p>
        </p:txBody>
      </p:sp>
      <p:graphicFrame>
        <p:nvGraphicFramePr>
          <p:cNvPr id="4" name="Table 4">
            <a:extLst>
              <a:ext uri="{FF2B5EF4-FFF2-40B4-BE49-F238E27FC236}">
                <a16:creationId xmlns:a16="http://schemas.microsoft.com/office/drawing/2014/main" id="{187EF524-F73A-AC6E-C441-7F23644DBD12}"/>
              </a:ext>
            </a:extLst>
          </p:cNvPr>
          <p:cNvGraphicFramePr>
            <a:graphicFrameLocks noGrp="1"/>
          </p:cNvGraphicFramePr>
          <p:nvPr>
            <p:extLst>
              <p:ext uri="{D42A27DB-BD31-4B8C-83A1-F6EECF244321}">
                <p14:modId xmlns:p14="http://schemas.microsoft.com/office/powerpoint/2010/main" val="4078352891"/>
              </p:ext>
            </p:extLst>
          </p:nvPr>
        </p:nvGraphicFramePr>
        <p:xfrm>
          <a:off x="685800" y="719665"/>
          <a:ext cx="10848975" cy="5966886"/>
        </p:xfrm>
        <a:graphic>
          <a:graphicData uri="http://schemas.openxmlformats.org/drawingml/2006/table">
            <a:tbl>
              <a:tblPr firstRow="1" bandRow="1">
                <a:tableStyleId>{5C22544A-7EE6-4342-B048-85BDC9FD1C3A}</a:tableStyleId>
              </a:tblPr>
              <a:tblGrid>
                <a:gridCol w="3413707">
                  <a:extLst>
                    <a:ext uri="{9D8B030D-6E8A-4147-A177-3AD203B41FA5}">
                      <a16:colId xmlns:a16="http://schemas.microsoft.com/office/drawing/2014/main" val="3038373816"/>
                    </a:ext>
                  </a:extLst>
                </a:gridCol>
                <a:gridCol w="7435268">
                  <a:extLst>
                    <a:ext uri="{9D8B030D-6E8A-4147-A177-3AD203B41FA5}">
                      <a16:colId xmlns:a16="http://schemas.microsoft.com/office/drawing/2014/main" val="2411370674"/>
                    </a:ext>
                  </a:extLst>
                </a:gridCol>
              </a:tblGrid>
              <a:tr h="953289">
                <a:tc>
                  <a:txBody>
                    <a:bodyPr/>
                    <a:lstStyle/>
                    <a:p>
                      <a:r>
                        <a:rPr lang="en-US" sz="2400" b="1" dirty="0"/>
                        <a:t>IoT Reference Model Layer</a:t>
                      </a:r>
                      <a:endParaRPr lang="en-IN" sz="2400" b="1" dirty="0"/>
                    </a:p>
                  </a:txBody>
                  <a:tcPr/>
                </a:tc>
                <a:tc>
                  <a:txBody>
                    <a:bodyPr/>
                    <a:lstStyle/>
                    <a:p>
                      <a:r>
                        <a:rPr lang="en-US" sz="2400" b="1" dirty="0"/>
                        <a:t>Functions</a:t>
                      </a:r>
                      <a:endParaRPr lang="en-IN" sz="2400" b="1" dirty="0"/>
                    </a:p>
                  </a:txBody>
                  <a:tcPr/>
                </a:tc>
                <a:extLst>
                  <a:ext uri="{0D108BD9-81ED-4DB2-BD59-A6C34878D82A}">
                    <a16:rowId xmlns:a16="http://schemas.microsoft.com/office/drawing/2014/main" val="388286284"/>
                  </a:ext>
                </a:extLst>
              </a:tr>
              <a:tr h="812061">
                <a:tc>
                  <a:txBody>
                    <a:bodyPr/>
                    <a:lstStyle/>
                    <a:p>
                      <a:r>
                        <a:rPr lang="en-IN" sz="2000" b="1" i="0" u="none" strike="noStrike" kern="1200" baseline="0" dirty="0">
                          <a:solidFill>
                            <a:schemeClr val="dk1"/>
                          </a:solidFill>
                          <a:latin typeface="+mn-lt"/>
                          <a:ea typeface="+mn-ea"/>
                          <a:cs typeface="+mn-cs"/>
                        </a:rPr>
                        <a:t>Layer 4: Data accumulation</a:t>
                      </a:r>
                    </a:p>
                    <a:p>
                      <a:r>
                        <a:rPr lang="en-IN" sz="2000" b="1" i="0" u="none" strike="noStrike" kern="1200" baseline="0" dirty="0">
                          <a:solidFill>
                            <a:schemeClr val="dk1"/>
                          </a:solidFill>
                          <a:latin typeface="+mn-lt"/>
                          <a:ea typeface="+mn-ea"/>
                          <a:cs typeface="+mn-cs"/>
                        </a:rPr>
                        <a:t>layer</a:t>
                      </a:r>
                      <a:endParaRPr lang="en-IN" sz="2000" b="1" dirty="0"/>
                    </a:p>
                  </a:txBody>
                  <a:tcPr/>
                </a:tc>
                <a:tc>
                  <a:txBody>
                    <a:bodyPr/>
                    <a:lstStyle/>
                    <a:p>
                      <a:pPr algn="just"/>
                      <a:r>
                        <a:rPr lang="en-US" sz="2000" b="1" i="0" u="none" strike="noStrike" kern="1200" baseline="0" dirty="0">
                          <a:solidFill>
                            <a:schemeClr val="dk1"/>
                          </a:solidFill>
                          <a:latin typeface="+mn-lt"/>
                          <a:ea typeface="+mn-ea"/>
                          <a:cs typeface="+mn-cs"/>
                        </a:rPr>
                        <a:t>Captures data and stores it so it is usable by applications when necessary. Converts event-based data to query-based </a:t>
                      </a:r>
                      <a:r>
                        <a:rPr lang="en-IN" sz="2000" b="1" i="0" u="none" strike="noStrike" kern="1200" baseline="0" dirty="0">
                          <a:solidFill>
                            <a:schemeClr val="dk1"/>
                          </a:solidFill>
                          <a:latin typeface="+mn-lt"/>
                          <a:ea typeface="+mn-ea"/>
                          <a:cs typeface="+mn-cs"/>
                        </a:rPr>
                        <a:t>processing.</a:t>
                      </a:r>
                      <a:endParaRPr lang="en-IN" sz="2000" b="1" dirty="0"/>
                    </a:p>
                  </a:txBody>
                  <a:tcPr/>
                </a:tc>
                <a:extLst>
                  <a:ext uri="{0D108BD9-81ED-4DB2-BD59-A6C34878D82A}">
                    <a16:rowId xmlns:a16="http://schemas.microsoft.com/office/drawing/2014/main" val="3516003224"/>
                  </a:ext>
                </a:extLst>
              </a:tr>
              <a:tr h="1518202">
                <a:tc>
                  <a:txBody>
                    <a:bodyPr/>
                    <a:lstStyle/>
                    <a:p>
                      <a:r>
                        <a:rPr lang="en-US" sz="2000" b="1" i="0" u="none" strike="noStrike" kern="1200" baseline="0" dirty="0">
                          <a:solidFill>
                            <a:schemeClr val="dk1"/>
                          </a:solidFill>
                          <a:latin typeface="+mn-lt"/>
                          <a:ea typeface="+mn-ea"/>
                          <a:cs typeface="+mn-cs"/>
                        </a:rPr>
                        <a:t>Layer 5: Data abstraction layer</a:t>
                      </a:r>
                      <a:endParaRPr lang="en-IN" sz="2000" b="1" dirty="0"/>
                    </a:p>
                  </a:txBody>
                  <a:tcPr/>
                </a:tc>
                <a:tc>
                  <a:txBody>
                    <a:bodyPr/>
                    <a:lstStyle/>
                    <a:p>
                      <a:pPr algn="just"/>
                      <a:r>
                        <a:rPr lang="fr-FR" sz="2000" b="1" i="0" u="none" strike="noStrike" kern="1200" baseline="0" dirty="0">
                          <a:solidFill>
                            <a:schemeClr val="dk1"/>
                          </a:solidFill>
                          <a:latin typeface="+mn-lt"/>
                          <a:ea typeface="+mn-ea"/>
                          <a:cs typeface="+mn-cs"/>
                        </a:rPr>
                        <a:t>Reconciles multiple data formats and ensures consistent </a:t>
                      </a:r>
                      <a:r>
                        <a:rPr lang="en-US" sz="2000" b="1" i="0" u="none" strike="noStrike" kern="1200" baseline="0" dirty="0">
                          <a:solidFill>
                            <a:schemeClr val="dk1"/>
                          </a:solidFill>
                          <a:latin typeface="+mn-lt"/>
                          <a:ea typeface="+mn-ea"/>
                          <a:cs typeface="+mn-cs"/>
                        </a:rPr>
                        <a:t>semantics from various sources. Confirms that the data set is complete and consolidates data into one place or multiple data stores using virtualization.</a:t>
                      </a:r>
                      <a:endParaRPr lang="en-IN" sz="2000" b="1" dirty="0"/>
                    </a:p>
                  </a:txBody>
                  <a:tcPr/>
                </a:tc>
                <a:extLst>
                  <a:ext uri="{0D108BD9-81ED-4DB2-BD59-A6C34878D82A}">
                    <a16:rowId xmlns:a16="http://schemas.microsoft.com/office/drawing/2014/main" val="688715238"/>
                  </a:ext>
                </a:extLst>
              </a:tr>
              <a:tr h="1165132">
                <a:tc>
                  <a:txBody>
                    <a:bodyPr/>
                    <a:lstStyle/>
                    <a:p>
                      <a:r>
                        <a:rPr lang="en-IN" sz="2000" b="1" i="0" u="none" strike="noStrike" kern="1200" baseline="0" dirty="0">
                          <a:solidFill>
                            <a:schemeClr val="dk1"/>
                          </a:solidFill>
                          <a:latin typeface="+mn-lt"/>
                          <a:ea typeface="+mn-ea"/>
                          <a:cs typeface="+mn-cs"/>
                        </a:rPr>
                        <a:t>Layer 6: Applications layer</a:t>
                      </a:r>
                      <a:endParaRPr lang="en-IN" sz="2000" b="1" dirty="0"/>
                    </a:p>
                  </a:txBody>
                  <a:tcPr/>
                </a:tc>
                <a:tc>
                  <a:txBody>
                    <a:bodyPr/>
                    <a:lstStyle/>
                    <a:p>
                      <a:pPr algn="just"/>
                      <a:r>
                        <a:rPr lang="en-IN" sz="2000" b="1" i="0" u="none" strike="noStrike" kern="1200" baseline="0" dirty="0">
                          <a:solidFill>
                            <a:schemeClr val="dk1"/>
                          </a:solidFill>
                          <a:latin typeface="+mn-lt"/>
                          <a:ea typeface="+mn-ea"/>
                          <a:cs typeface="+mn-cs"/>
                        </a:rPr>
                        <a:t>Interprets data using software applications. Applications </a:t>
                      </a:r>
                      <a:r>
                        <a:rPr lang="en-US" sz="2000" b="1" i="0" u="none" strike="noStrike" kern="1200" baseline="0" dirty="0">
                          <a:solidFill>
                            <a:schemeClr val="dk1"/>
                          </a:solidFill>
                          <a:latin typeface="+mn-lt"/>
                          <a:ea typeface="+mn-ea"/>
                          <a:cs typeface="+mn-cs"/>
                        </a:rPr>
                        <a:t>may monitor, control, and provide reports based on the </a:t>
                      </a:r>
                      <a:r>
                        <a:rPr lang="en-IN" sz="2000" b="1" i="0" u="none" strike="noStrike" kern="1200" baseline="0" dirty="0">
                          <a:solidFill>
                            <a:schemeClr val="dk1"/>
                          </a:solidFill>
                          <a:latin typeface="+mn-lt"/>
                          <a:ea typeface="+mn-ea"/>
                          <a:cs typeface="+mn-cs"/>
                        </a:rPr>
                        <a:t>analysis of the data.</a:t>
                      </a:r>
                      <a:endParaRPr lang="en-IN" sz="2000" b="1" dirty="0"/>
                    </a:p>
                  </a:txBody>
                  <a:tcPr/>
                </a:tc>
                <a:extLst>
                  <a:ext uri="{0D108BD9-81ED-4DB2-BD59-A6C34878D82A}">
                    <a16:rowId xmlns:a16="http://schemas.microsoft.com/office/drawing/2014/main" val="2374908875"/>
                  </a:ext>
                </a:extLst>
              </a:tr>
              <a:tr h="1518202">
                <a:tc>
                  <a:txBody>
                    <a:bodyPr/>
                    <a:lstStyle/>
                    <a:p>
                      <a:r>
                        <a:rPr lang="en-IN" sz="2000" b="1" i="0" u="none" strike="noStrike" kern="1200" baseline="0" dirty="0">
                          <a:solidFill>
                            <a:schemeClr val="dk1"/>
                          </a:solidFill>
                          <a:latin typeface="+mn-lt"/>
                          <a:ea typeface="+mn-ea"/>
                          <a:cs typeface="+mn-cs"/>
                        </a:rPr>
                        <a:t>Layer 7: Collaboration and</a:t>
                      </a:r>
                    </a:p>
                    <a:p>
                      <a:r>
                        <a:rPr lang="en-IN" sz="2000" b="1" i="0" u="none" strike="noStrike" kern="1200" baseline="0" dirty="0">
                          <a:solidFill>
                            <a:schemeClr val="dk1"/>
                          </a:solidFill>
                          <a:latin typeface="+mn-lt"/>
                          <a:ea typeface="+mn-ea"/>
                          <a:cs typeface="+mn-cs"/>
                        </a:rPr>
                        <a:t>processes layer</a:t>
                      </a:r>
                      <a:endParaRPr lang="en-IN" sz="2000" b="1" dirty="0"/>
                    </a:p>
                  </a:txBody>
                  <a:tcPr/>
                </a:tc>
                <a:tc>
                  <a:txBody>
                    <a:bodyPr/>
                    <a:lstStyle/>
                    <a:p>
                      <a:pPr algn="just"/>
                      <a:r>
                        <a:rPr lang="en-US" sz="2000" b="1" i="0" u="none" strike="noStrike" kern="1200" baseline="0" dirty="0">
                          <a:solidFill>
                            <a:schemeClr val="dk1"/>
                          </a:solidFill>
                          <a:latin typeface="+mn-lt"/>
                          <a:ea typeface="+mn-ea"/>
                          <a:cs typeface="+mn-cs"/>
                        </a:rPr>
                        <a:t>Consumes and shares the application information. Collaborating on and communicating IoT information often requires multiple steps, and it is what makes IoT useful. This layer can change business processes and delivers the </a:t>
                      </a:r>
                      <a:r>
                        <a:rPr lang="en-IN" sz="2000" b="1" i="0" u="none" strike="noStrike" kern="1200" baseline="0" dirty="0">
                          <a:solidFill>
                            <a:schemeClr val="dk1"/>
                          </a:solidFill>
                          <a:latin typeface="+mn-lt"/>
                          <a:ea typeface="+mn-ea"/>
                          <a:cs typeface="+mn-cs"/>
                        </a:rPr>
                        <a:t>benefits of IoT.</a:t>
                      </a:r>
                      <a:endParaRPr lang="en-IN" sz="2000" b="1" dirty="0"/>
                    </a:p>
                  </a:txBody>
                  <a:tcPr/>
                </a:tc>
                <a:extLst>
                  <a:ext uri="{0D108BD9-81ED-4DB2-BD59-A6C34878D82A}">
                    <a16:rowId xmlns:a16="http://schemas.microsoft.com/office/drawing/2014/main" val="2590830603"/>
                  </a:ext>
                </a:extLst>
              </a:tr>
            </a:tbl>
          </a:graphicData>
        </a:graphic>
      </p:graphicFrame>
    </p:spTree>
    <p:extLst>
      <p:ext uri="{BB962C8B-B14F-4D97-AF65-F5344CB8AC3E}">
        <p14:creationId xmlns:p14="http://schemas.microsoft.com/office/powerpoint/2010/main" val="3011829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AA04F-164F-9FDB-6B64-6FD0E139F128}"/>
              </a:ext>
            </a:extLst>
          </p:cNvPr>
          <p:cNvSpPr>
            <a:spLocks noGrp="1"/>
          </p:cNvSpPr>
          <p:nvPr>
            <p:ph type="title"/>
          </p:nvPr>
        </p:nvSpPr>
        <p:spPr>
          <a:xfrm>
            <a:off x="838200" y="365125"/>
            <a:ext cx="10515600" cy="530225"/>
          </a:xfrm>
        </p:spPr>
        <p:txBody>
          <a:bodyPr>
            <a:normAutofit fontScale="90000"/>
          </a:bodyPr>
          <a:lstStyle/>
          <a:p>
            <a:r>
              <a:rPr lang="en-US" sz="3200" b="1" i="0" u="none" strike="noStrike" baseline="0" dirty="0">
                <a:solidFill>
                  <a:srgbClr val="231F20"/>
                </a:solidFill>
                <a:latin typeface="Cisco-Regular"/>
              </a:rPr>
              <a:t>IT and OT Responsibilities in the IoT Reference Model</a:t>
            </a:r>
            <a:endParaRPr lang="en-IN" sz="6000" b="1" dirty="0"/>
          </a:p>
        </p:txBody>
      </p:sp>
      <p:sp>
        <p:nvSpPr>
          <p:cNvPr id="3" name="Content Placeholder 2">
            <a:extLst>
              <a:ext uri="{FF2B5EF4-FFF2-40B4-BE49-F238E27FC236}">
                <a16:creationId xmlns:a16="http://schemas.microsoft.com/office/drawing/2014/main" id="{E1E0B60D-790B-241D-8C90-CD4EA11AF717}"/>
              </a:ext>
            </a:extLst>
          </p:cNvPr>
          <p:cNvSpPr>
            <a:spLocks noGrp="1"/>
          </p:cNvSpPr>
          <p:nvPr>
            <p:ph idx="1"/>
          </p:nvPr>
        </p:nvSpPr>
        <p:spPr>
          <a:xfrm>
            <a:off x="304799" y="1120775"/>
            <a:ext cx="11649076" cy="5441950"/>
          </a:xfrm>
        </p:spPr>
        <p:txBody>
          <a:bodyPr>
            <a:normAutofit lnSpcReduction="10000"/>
          </a:bodyPr>
          <a:lstStyle/>
          <a:p>
            <a:pPr algn="just"/>
            <a:r>
              <a:rPr lang="en-US" sz="2400" b="0" i="0" u="none" strike="noStrike" baseline="0" dirty="0">
                <a:solidFill>
                  <a:srgbClr val="231F20"/>
                </a:solidFill>
                <a:latin typeface="CiscoSerif-Regular"/>
              </a:rPr>
              <a:t>IoT systems have to cross several boundaries beyond just the functional layers. The bottom of the stack is generally in the domain of OT. For an industry like oil and gas, this includes sensors and devices connected to pipelines, oil rigs, refinery machinery, and so on. </a:t>
            </a:r>
          </a:p>
          <a:p>
            <a:pPr algn="just"/>
            <a:r>
              <a:rPr lang="en-US" sz="2400" b="0" i="0" u="none" strike="noStrike" baseline="0" dirty="0">
                <a:solidFill>
                  <a:srgbClr val="231F20"/>
                </a:solidFill>
                <a:latin typeface="CiscoSerif-Regular"/>
              </a:rPr>
              <a:t>The top of the stack is in the IT area and includes things like the servers, databases, and applications, all of which run on a part of the network controlled by IT. In the past, OT and IT have generally been very independent and had little need to even talk to each other. IoT is changing that paradigm.</a:t>
            </a:r>
          </a:p>
          <a:p>
            <a:pPr algn="just"/>
            <a:r>
              <a:rPr lang="en-US" sz="2400" b="0" i="0" u="none" strike="noStrike" baseline="0" dirty="0">
                <a:solidFill>
                  <a:srgbClr val="231F20"/>
                </a:solidFill>
                <a:latin typeface="CiscoSerif-Regular"/>
              </a:rPr>
              <a:t>At the bottom, in the OT layers, the devices generate real-time data at their own rate—sometimes vast amounts on a daily basis. Not only does this result in a huge amount of data transiting the IoT network, but the sheer volume of data suggests that applications at the top layer will be able to ingest that much data at the rate required. </a:t>
            </a:r>
          </a:p>
          <a:p>
            <a:pPr algn="just"/>
            <a:r>
              <a:rPr lang="en-US" sz="2400" b="0" i="0" u="none" strike="noStrike" baseline="0" dirty="0">
                <a:solidFill>
                  <a:srgbClr val="231F20"/>
                </a:solidFill>
                <a:latin typeface="CiscoSerif-Regular"/>
              </a:rPr>
              <a:t>To meet this requirement, data has to be buffered or stored at certain points within the IoT stack. Layering data management in this way throughout the stack helps the top four layers handle data at their own speed.</a:t>
            </a:r>
            <a:endParaRPr lang="en-IN" sz="3200" dirty="0"/>
          </a:p>
        </p:txBody>
      </p:sp>
    </p:spTree>
    <p:extLst>
      <p:ext uri="{BB962C8B-B14F-4D97-AF65-F5344CB8AC3E}">
        <p14:creationId xmlns:p14="http://schemas.microsoft.com/office/powerpoint/2010/main" val="2767225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02C76E-0373-10C1-EB08-279285C4549B}"/>
              </a:ext>
            </a:extLst>
          </p:cNvPr>
          <p:cNvPicPr>
            <a:picLocks noChangeAspect="1"/>
          </p:cNvPicPr>
          <p:nvPr/>
        </p:nvPicPr>
        <p:blipFill rotWithShape="1">
          <a:blip r:embed="rId2"/>
          <a:srcRect l="29923" t="30000" r="17812" b="16667"/>
          <a:stretch/>
        </p:blipFill>
        <p:spPr>
          <a:xfrm>
            <a:off x="676274" y="447674"/>
            <a:ext cx="9143480" cy="5248275"/>
          </a:xfrm>
          <a:prstGeom prst="rect">
            <a:avLst/>
          </a:prstGeom>
        </p:spPr>
      </p:pic>
    </p:spTree>
    <p:extLst>
      <p:ext uri="{BB962C8B-B14F-4D97-AF65-F5344CB8AC3E}">
        <p14:creationId xmlns:p14="http://schemas.microsoft.com/office/powerpoint/2010/main" val="3306940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7304C-2FC0-4668-844A-AD19FBEF5698}"/>
              </a:ext>
            </a:extLst>
          </p:cNvPr>
          <p:cNvSpPr>
            <a:spLocks noGrp="1"/>
          </p:cNvSpPr>
          <p:nvPr>
            <p:ph type="title"/>
          </p:nvPr>
        </p:nvSpPr>
        <p:spPr>
          <a:xfrm>
            <a:off x="838200" y="365126"/>
            <a:ext cx="10515600" cy="501650"/>
          </a:xfrm>
        </p:spPr>
        <p:txBody>
          <a:bodyPr>
            <a:normAutofit/>
          </a:bodyPr>
          <a:lstStyle/>
          <a:p>
            <a:r>
              <a:rPr lang="en-IN" sz="2400" b="1" i="0" u="none" strike="noStrike" baseline="0" dirty="0">
                <a:solidFill>
                  <a:srgbClr val="231F20"/>
                </a:solidFill>
                <a:latin typeface="Calibri" panose="020F0502020204030204" pitchFamily="34" charset="0"/>
                <a:cs typeface="Calibri" panose="020F0502020204030204" pitchFamily="34" charset="0"/>
              </a:rPr>
              <a:t>Additional IoT Reference Models</a:t>
            </a:r>
            <a:endParaRPr lang="en-IN" sz="5400" b="1" dirty="0">
              <a:latin typeface="Calibri" panose="020F0502020204030204" pitchFamily="34" charset="0"/>
              <a:cs typeface="Calibri" panose="020F0502020204030204" pitchFamily="34" charset="0"/>
            </a:endParaRPr>
          </a:p>
        </p:txBody>
      </p:sp>
      <p:graphicFrame>
        <p:nvGraphicFramePr>
          <p:cNvPr id="4" name="Table 4">
            <a:extLst>
              <a:ext uri="{FF2B5EF4-FFF2-40B4-BE49-F238E27FC236}">
                <a16:creationId xmlns:a16="http://schemas.microsoft.com/office/drawing/2014/main" id="{C628F926-D5E9-B646-FBAB-D0669D312FB6}"/>
              </a:ext>
            </a:extLst>
          </p:cNvPr>
          <p:cNvGraphicFramePr>
            <a:graphicFrameLocks noGrp="1"/>
          </p:cNvGraphicFramePr>
          <p:nvPr>
            <p:ph idx="1"/>
            <p:extLst>
              <p:ext uri="{D42A27DB-BD31-4B8C-83A1-F6EECF244321}">
                <p14:modId xmlns:p14="http://schemas.microsoft.com/office/powerpoint/2010/main" val="2518378859"/>
              </p:ext>
            </p:extLst>
          </p:nvPr>
        </p:nvGraphicFramePr>
        <p:xfrm>
          <a:off x="571499" y="1092198"/>
          <a:ext cx="11239501" cy="5400675"/>
        </p:xfrm>
        <a:graphic>
          <a:graphicData uri="http://schemas.openxmlformats.org/drawingml/2006/table">
            <a:tbl>
              <a:tblPr firstRow="1" bandRow="1">
                <a:tableStyleId>{5C22544A-7EE6-4342-B048-85BDC9FD1C3A}</a:tableStyleId>
              </a:tblPr>
              <a:tblGrid>
                <a:gridCol w="2749579">
                  <a:extLst>
                    <a:ext uri="{9D8B030D-6E8A-4147-A177-3AD203B41FA5}">
                      <a16:colId xmlns:a16="http://schemas.microsoft.com/office/drawing/2014/main" val="2216148979"/>
                    </a:ext>
                  </a:extLst>
                </a:gridCol>
                <a:gridCol w="8489922">
                  <a:extLst>
                    <a:ext uri="{9D8B030D-6E8A-4147-A177-3AD203B41FA5}">
                      <a16:colId xmlns:a16="http://schemas.microsoft.com/office/drawing/2014/main" val="3946818077"/>
                    </a:ext>
                  </a:extLst>
                </a:gridCol>
              </a:tblGrid>
              <a:tr h="455780">
                <a:tc>
                  <a:txBody>
                    <a:bodyPr/>
                    <a:lstStyle/>
                    <a:p>
                      <a:r>
                        <a:rPr lang="en-IN" sz="1800" b="1" i="0" u="none" strike="noStrike" kern="1200" baseline="0" dirty="0">
                          <a:solidFill>
                            <a:schemeClr val="lt1"/>
                          </a:solidFill>
                          <a:latin typeface="+mn-lt"/>
                          <a:ea typeface="+mn-ea"/>
                          <a:cs typeface="+mn-cs"/>
                        </a:rPr>
                        <a:t>IoT Reference Model</a:t>
                      </a:r>
                      <a:endParaRPr lang="en-IN" dirty="0"/>
                    </a:p>
                  </a:txBody>
                  <a:tcPr/>
                </a:tc>
                <a:tc>
                  <a:txBody>
                    <a:bodyPr/>
                    <a:lstStyle/>
                    <a:p>
                      <a:r>
                        <a:rPr lang="en-IN" sz="1800" b="1" i="0" u="none" strike="noStrike" kern="1200" baseline="0" dirty="0">
                          <a:solidFill>
                            <a:schemeClr val="lt1"/>
                          </a:solidFill>
                          <a:latin typeface="+mn-lt"/>
                          <a:ea typeface="+mn-ea"/>
                          <a:cs typeface="+mn-cs"/>
                        </a:rPr>
                        <a:t>Description</a:t>
                      </a:r>
                      <a:endParaRPr lang="en-IN" dirty="0"/>
                    </a:p>
                  </a:txBody>
                  <a:tcPr/>
                </a:tc>
                <a:extLst>
                  <a:ext uri="{0D108BD9-81ED-4DB2-BD59-A6C34878D82A}">
                    <a16:rowId xmlns:a16="http://schemas.microsoft.com/office/drawing/2014/main" val="194409925"/>
                  </a:ext>
                </a:extLst>
              </a:tr>
              <a:tr h="2135296">
                <a:tc>
                  <a:txBody>
                    <a:bodyPr/>
                    <a:lstStyle/>
                    <a:p>
                      <a:r>
                        <a:rPr lang="en-IN" sz="1800" b="0" i="0" u="none" strike="noStrike" kern="1200" baseline="0" dirty="0">
                          <a:solidFill>
                            <a:schemeClr val="dk1"/>
                          </a:solidFill>
                          <a:latin typeface="+mn-lt"/>
                          <a:ea typeface="+mn-ea"/>
                          <a:cs typeface="+mn-cs"/>
                        </a:rPr>
                        <a:t>Purdue Model for Control Hierarchy</a:t>
                      </a:r>
                      <a:endParaRPr lang="en-IN" dirty="0"/>
                    </a:p>
                  </a:txBody>
                  <a:tcPr/>
                </a:tc>
                <a:tc>
                  <a:txBody>
                    <a:bodyPr/>
                    <a:lstStyle/>
                    <a:p>
                      <a:r>
                        <a:rPr lang="en-US" sz="1800" b="0" i="0" u="none" strike="noStrike" kern="1200" baseline="0" dirty="0">
                          <a:solidFill>
                            <a:schemeClr val="dk1"/>
                          </a:solidFill>
                          <a:latin typeface="+mn-lt"/>
                          <a:ea typeface="+mn-ea"/>
                          <a:cs typeface="+mn-cs"/>
                        </a:rPr>
                        <a:t>The Purdue Model for Control Hierarchy (see www.cisco.com/c/</a:t>
                      </a:r>
                      <a:r>
                        <a:rPr lang="en-IN" sz="1800" b="0" i="0" u="none" strike="noStrike" kern="1200" baseline="0" dirty="0" err="1">
                          <a:solidFill>
                            <a:schemeClr val="dk1"/>
                          </a:solidFill>
                          <a:latin typeface="+mn-lt"/>
                          <a:ea typeface="+mn-ea"/>
                          <a:cs typeface="+mn-cs"/>
                        </a:rPr>
                        <a:t>en</a:t>
                      </a:r>
                      <a:r>
                        <a:rPr lang="en-IN" sz="1800" b="0" i="0" u="none" strike="noStrike" kern="1200" baseline="0" dirty="0">
                          <a:solidFill>
                            <a:schemeClr val="dk1"/>
                          </a:solidFill>
                          <a:latin typeface="+mn-lt"/>
                          <a:ea typeface="+mn-ea"/>
                          <a:cs typeface="+mn-cs"/>
                        </a:rPr>
                        <a:t>/us/td/docs/solutions/Verticals/</a:t>
                      </a:r>
                      <a:r>
                        <a:rPr lang="en-IN" sz="1800" b="0" i="0" u="none" strike="noStrike" kern="1200" baseline="0" dirty="0" err="1">
                          <a:solidFill>
                            <a:schemeClr val="dk1"/>
                          </a:solidFill>
                          <a:latin typeface="+mn-lt"/>
                          <a:ea typeface="+mn-ea"/>
                          <a:cs typeface="+mn-cs"/>
                        </a:rPr>
                        <a:t>EttF</a:t>
                      </a:r>
                      <a:r>
                        <a:rPr lang="en-IN" sz="1800" b="0" i="0" u="none" strike="noStrike" kern="1200" baseline="0" dirty="0">
                          <a:solidFill>
                            <a:schemeClr val="dk1"/>
                          </a:solidFill>
                          <a:latin typeface="+mn-lt"/>
                          <a:ea typeface="+mn-ea"/>
                          <a:cs typeface="+mn-cs"/>
                        </a:rPr>
                        <a:t>/</a:t>
                      </a:r>
                      <a:r>
                        <a:rPr lang="en-IN" sz="1800" b="0" i="0" u="none" strike="noStrike" kern="1200" baseline="0" dirty="0" err="1">
                          <a:solidFill>
                            <a:schemeClr val="dk1"/>
                          </a:solidFill>
                          <a:latin typeface="+mn-lt"/>
                          <a:ea typeface="+mn-ea"/>
                          <a:cs typeface="+mn-cs"/>
                        </a:rPr>
                        <a:t>EttFDIG</a:t>
                      </a:r>
                      <a:r>
                        <a:rPr lang="en-IN" sz="1800" b="0" i="0" u="none" strike="noStrike" kern="1200" baseline="0" dirty="0">
                          <a:solidFill>
                            <a:schemeClr val="dk1"/>
                          </a:solidFill>
                          <a:latin typeface="+mn-lt"/>
                          <a:ea typeface="+mn-ea"/>
                          <a:cs typeface="+mn-cs"/>
                        </a:rPr>
                        <a:t>/ch2_EttF.pdf) is</a:t>
                      </a:r>
                    </a:p>
                    <a:p>
                      <a:r>
                        <a:rPr lang="en-US" sz="1800" b="0" i="0" u="none" strike="noStrike" kern="1200" baseline="0" dirty="0">
                          <a:solidFill>
                            <a:schemeClr val="dk1"/>
                          </a:solidFill>
                          <a:latin typeface="+mn-lt"/>
                          <a:ea typeface="+mn-ea"/>
                          <a:cs typeface="+mn-cs"/>
                        </a:rPr>
                        <a:t>a common and well-understood model that segments devices and equipment into hierarchical levels and functions. It is used as the basis for ISA-95 for control hierarchy, and in turn for the IEC-62443 (formerly ISA-99) cyber security standard. It has been used</a:t>
                      </a:r>
                    </a:p>
                    <a:p>
                      <a:r>
                        <a:rPr lang="en-US" sz="1800" b="0" i="0" u="none" strike="noStrike" kern="1200" baseline="0" dirty="0">
                          <a:solidFill>
                            <a:schemeClr val="dk1"/>
                          </a:solidFill>
                          <a:latin typeface="+mn-lt"/>
                          <a:ea typeface="+mn-ea"/>
                          <a:cs typeface="+mn-cs"/>
                        </a:rPr>
                        <a:t>as a base for many IoT-related models and standards across industry.</a:t>
                      </a:r>
                      <a:endParaRPr lang="en-IN" dirty="0"/>
                    </a:p>
                  </a:txBody>
                  <a:tcPr/>
                </a:tc>
                <a:extLst>
                  <a:ext uri="{0D108BD9-81ED-4DB2-BD59-A6C34878D82A}">
                    <a16:rowId xmlns:a16="http://schemas.microsoft.com/office/drawing/2014/main" val="168860021"/>
                  </a:ext>
                </a:extLst>
              </a:tr>
              <a:tr h="2809599">
                <a:tc>
                  <a:txBody>
                    <a:bodyPr/>
                    <a:lstStyle/>
                    <a:p>
                      <a:r>
                        <a:rPr lang="en-IN" sz="1800" b="0" i="0" u="none" strike="noStrike" kern="1200" baseline="0" dirty="0">
                          <a:solidFill>
                            <a:schemeClr val="dk1"/>
                          </a:solidFill>
                          <a:latin typeface="+mn-lt"/>
                          <a:ea typeface="+mn-ea"/>
                          <a:cs typeface="+mn-cs"/>
                        </a:rPr>
                        <a:t>Industrial Internet</a:t>
                      </a:r>
                    </a:p>
                    <a:p>
                      <a:r>
                        <a:rPr lang="en-IN" sz="1800" b="0" i="0" u="none" strike="noStrike" kern="1200" baseline="0" dirty="0">
                          <a:solidFill>
                            <a:schemeClr val="dk1"/>
                          </a:solidFill>
                          <a:latin typeface="+mn-lt"/>
                          <a:ea typeface="+mn-ea"/>
                          <a:cs typeface="+mn-cs"/>
                        </a:rPr>
                        <a:t>Reference Architecture</a:t>
                      </a:r>
                    </a:p>
                    <a:p>
                      <a:r>
                        <a:rPr lang="en-IN" sz="1800" b="0" i="0" u="none" strike="noStrike" kern="1200" baseline="0" dirty="0">
                          <a:solidFill>
                            <a:schemeClr val="dk1"/>
                          </a:solidFill>
                          <a:latin typeface="+mn-lt"/>
                          <a:ea typeface="+mn-ea"/>
                          <a:cs typeface="+mn-cs"/>
                        </a:rPr>
                        <a:t>(IIRA) by Industrial</a:t>
                      </a:r>
                    </a:p>
                    <a:p>
                      <a:r>
                        <a:rPr lang="en-IN" sz="1800" b="0" i="0" u="none" strike="noStrike" kern="1200" baseline="0" dirty="0">
                          <a:solidFill>
                            <a:schemeClr val="dk1"/>
                          </a:solidFill>
                          <a:latin typeface="+mn-lt"/>
                          <a:ea typeface="+mn-ea"/>
                          <a:cs typeface="+mn-cs"/>
                        </a:rPr>
                        <a:t>Internet Consortium</a:t>
                      </a:r>
                    </a:p>
                    <a:p>
                      <a:r>
                        <a:rPr lang="en-IN" sz="1800" b="0" i="0" u="none" strike="noStrike" kern="1200" baseline="0" dirty="0">
                          <a:solidFill>
                            <a:schemeClr val="dk1"/>
                          </a:solidFill>
                          <a:latin typeface="+mn-lt"/>
                          <a:ea typeface="+mn-ea"/>
                          <a:cs typeface="+mn-cs"/>
                        </a:rPr>
                        <a:t>(IIC)</a:t>
                      </a:r>
                      <a:endParaRPr lang="en-IN" dirty="0"/>
                    </a:p>
                  </a:txBody>
                  <a:tcPr/>
                </a:tc>
                <a:tc>
                  <a:txBody>
                    <a:bodyPr/>
                    <a:lstStyle/>
                    <a:p>
                      <a:pPr algn="just"/>
                      <a:r>
                        <a:rPr lang="en-US" dirty="0"/>
                        <a:t>The IIRA is a standards-based open architecture for Industrial Internet Systems (IISs). To maximize its value, the IIRA has broad industry applicability to drive interoperability, to map applicable technologies, and to guide technology and standard development.</a:t>
                      </a:r>
                    </a:p>
                    <a:p>
                      <a:pPr algn="just"/>
                      <a:r>
                        <a:rPr lang="en-US" dirty="0"/>
                        <a:t>The description and representation of the architecture are generic and at a high level of abstraction to support the requisite broad industry applicability.</a:t>
                      </a:r>
                    </a:p>
                    <a:p>
                      <a:pPr algn="just"/>
                      <a:r>
                        <a:rPr lang="en-US" dirty="0"/>
                        <a:t> The IIRA distills and abstracts common characteristics, features and patterns from use cases well understood at this time, predominantly those that have been defined in the IIC.</a:t>
                      </a:r>
                      <a:endParaRPr lang="en-IN" dirty="0"/>
                    </a:p>
                  </a:txBody>
                  <a:tcPr/>
                </a:tc>
                <a:extLst>
                  <a:ext uri="{0D108BD9-81ED-4DB2-BD59-A6C34878D82A}">
                    <a16:rowId xmlns:a16="http://schemas.microsoft.com/office/drawing/2014/main" val="2521329282"/>
                  </a:ext>
                </a:extLst>
              </a:tr>
            </a:tbl>
          </a:graphicData>
        </a:graphic>
      </p:graphicFrame>
    </p:spTree>
    <p:extLst>
      <p:ext uri="{BB962C8B-B14F-4D97-AF65-F5344CB8AC3E}">
        <p14:creationId xmlns:p14="http://schemas.microsoft.com/office/powerpoint/2010/main" val="3470580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CAA5D37B-8426-BFDF-B09E-F73AB2F31DE3}"/>
              </a:ext>
            </a:extLst>
          </p:cNvPr>
          <p:cNvGraphicFramePr>
            <a:graphicFrameLocks noGrp="1"/>
          </p:cNvGraphicFramePr>
          <p:nvPr>
            <p:extLst>
              <p:ext uri="{D42A27DB-BD31-4B8C-83A1-F6EECF244321}">
                <p14:modId xmlns:p14="http://schemas.microsoft.com/office/powerpoint/2010/main" val="1879495077"/>
              </p:ext>
            </p:extLst>
          </p:nvPr>
        </p:nvGraphicFramePr>
        <p:xfrm>
          <a:off x="1028700" y="719665"/>
          <a:ext cx="9848850" cy="3099859"/>
        </p:xfrm>
        <a:graphic>
          <a:graphicData uri="http://schemas.openxmlformats.org/drawingml/2006/table">
            <a:tbl>
              <a:tblPr firstRow="1" bandRow="1">
                <a:tableStyleId>{5C22544A-7EE6-4342-B048-85BDC9FD1C3A}</a:tableStyleId>
              </a:tblPr>
              <a:tblGrid>
                <a:gridCol w="2385690">
                  <a:extLst>
                    <a:ext uri="{9D8B030D-6E8A-4147-A177-3AD203B41FA5}">
                      <a16:colId xmlns:a16="http://schemas.microsoft.com/office/drawing/2014/main" val="1300737059"/>
                    </a:ext>
                  </a:extLst>
                </a:gridCol>
                <a:gridCol w="7463160">
                  <a:extLst>
                    <a:ext uri="{9D8B030D-6E8A-4147-A177-3AD203B41FA5}">
                      <a16:colId xmlns:a16="http://schemas.microsoft.com/office/drawing/2014/main" val="981457020"/>
                    </a:ext>
                  </a:extLst>
                </a:gridCol>
              </a:tblGrid>
              <a:tr h="626841">
                <a:tc>
                  <a:txBody>
                    <a:bodyPr/>
                    <a:lstStyle/>
                    <a:p>
                      <a:r>
                        <a:rPr lang="en-IN" sz="1800" b="1" i="0" u="none" strike="noStrike" kern="1200" baseline="0" dirty="0">
                          <a:solidFill>
                            <a:schemeClr val="lt1"/>
                          </a:solidFill>
                          <a:latin typeface="+mn-lt"/>
                          <a:ea typeface="+mn-ea"/>
                          <a:cs typeface="+mn-cs"/>
                        </a:rPr>
                        <a:t>IoT Reference Model</a:t>
                      </a:r>
                      <a:endParaRPr lang="en-IN" dirty="0"/>
                    </a:p>
                  </a:txBody>
                  <a:tcPr/>
                </a:tc>
                <a:tc>
                  <a:txBody>
                    <a:bodyPr/>
                    <a:lstStyle/>
                    <a:p>
                      <a:r>
                        <a:rPr lang="en-IN" sz="1800" b="1" i="0" u="none" strike="noStrike" kern="1200" baseline="0" dirty="0">
                          <a:solidFill>
                            <a:schemeClr val="lt1"/>
                          </a:solidFill>
                          <a:latin typeface="+mn-lt"/>
                          <a:ea typeface="+mn-ea"/>
                          <a:cs typeface="+mn-cs"/>
                        </a:rPr>
                        <a:t>Description</a:t>
                      </a:r>
                      <a:endParaRPr lang="en-IN" dirty="0"/>
                    </a:p>
                  </a:txBody>
                  <a:tcPr/>
                </a:tc>
                <a:extLst>
                  <a:ext uri="{0D108BD9-81ED-4DB2-BD59-A6C34878D82A}">
                    <a16:rowId xmlns:a16="http://schemas.microsoft.com/office/drawing/2014/main" val="558921331"/>
                  </a:ext>
                </a:extLst>
              </a:tr>
              <a:tr h="2473018">
                <a:tc>
                  <a:txBody>
                    <a:bodyPr/>
                    <a:lstStyle/>
                    <a:p>
                      <a:r>
                        <a:rPr lang="en-IN" sz="1800" b="0" i="0" u="none" strike="noStrike" kern="1200" baseline="0" dirty="0">
                          <a:solidFill>
                            <a:schemeClr val="dk1"/>
                          </a:solidFill>
                          <a:latin typeface="+mn-lt"/>
                          <a:ea typeface="+mn-ea"/>
                          <a:cs typeface="+mn-cs"/>
                        </a:rPr>
                        <a:t>Internet of Things–</a:t>
                      </a:r>
                    </a:p>
                    <a:p>
                      <a:r>
                        <a:rPr lang="en-IN" sz="1800" b="0" i="0" u="none" strike="noStrike" kern="1200" baseline="0" dirty="0">
                          <a:solidFill>
                            <a:schemeClr val="dk1"/>
                          </a:solidFill>
                          <a:latin typeface="+mn-lt"/>
                          <a:ea typeface="+mn-ea"/>
                          <a:cs typeface="+mn-cs"/>
                        </a:rPr>
                        <a:t>Architecture (IoT-A)</a:t>
                      </a:r>
                      <a:endParaRPr lang="en-IN" dirty="0"/>
                    </a:p>
                  </a:txBody>
                  <a:tcPr/>
                </a:tc>
                <a:tc>
                  <a:txBody>
                    <a:bodyPr/>
                    <a:lstStyle/>
                    <a:p>
                      <a:pPr algn="just"/>
                      <a:r>
                        <a:rPr lang="en-US" sz="1800" b="0" i="0" u="none" strike="noStrike" kern="1200" baseline="0" dirty="0">
                          <a:solidFill>
                            <a:schemeClr val="dk1"/>
                          </a:solidFill>
                          <a:latin typeface="+mn-lt"/>
                          <a:ea typeface="+mn-ea"/>
                          <a:cs typeface="+mn-cs"/>
                        </a:rPr>
                        <a:t>IoT-A created an IoT architectural reference model and defined an initial set of key building blocks that are foundational in fostering the emerging Internet of Things. </a:t>
                      </a:r>
                    </a:p>
                    <a:p>
                      <a:pPr algn="just"/>
                      <a:r>
                        <a:rPr lang="en-US" sz="1800" b="0" i="0" u="none" strike="noStrike" kern="1200" baseline="0" dirty="0">
                          <a:solidFill>
                            <a:schemeClr val="dk1"/>
                          </a:solidFill>
                          <a:latin typeface="+mn-lt"/>
                          <a:ea typeface="+mn-ea"/>
                          <a:cs typeface="+mn-cs"/>
                        </a:rPr>
                        <a:t>Using an experimental paradigm, IoT-A combined top-down reasoning about architectural principles and design guidelines with simulation and prototyping</a:t>
                      </a:r>
                    </a:p>
                    <a:p>
                      <a:pPr algn="just"/>
                      <a:r>
                        <a:rPr lang="en-US" sz="1800" b="0" i="0" u="none" strike="noStrike" kern="1200" baseline="0" dirty="0">
                          <a:solidFill>
                            <a:schemeClr val="dk1"/>
                          </a:solidFill>
                          <a:latin typeface="+mn-lt"/>
                          <a:ea typeface="+mn-ea"/>
                          <a:cs typeface="+mn-cs"/>
                        </a:rPr>
                        <a:t>in exploring the technical consequences of architectural design </a:t>
                      </a:r>
                      <a:r>
                        <a:rPr lang="en-IN" sz="1800" b="0" i="0" u="none" strike="noStrike" kern="1200" baseline="0" dirty="0">
                          <a:solidFill>
                            <a:schemeClr val="dk1"/>
                          </a:solidFill>
                          <a:latin typeface="+mn-lt"/>
                          <a:ea typeface="+mn-ea"/>
                          <a:cs typeface="+mn-cs"/>
                        </a:rPr>
                        <a:t>choices.</a:t>
                      </a:r>
                      <a:endParaRPr lang="en-IN" dirty="0"/>
                    </a:p>
                  </a:txBody>
                  <a:tcPr/>
                </a:tc>
                <a:extLst>
                  <a:ext uri="{0D108BD9-81ED-4DB2-BD59-A6C34878D82A}">
                    <a16:rowId xmlns:a16="http://schemas.microsoft.com/office/drawing/2014/main" val="3864512761"/>
                  </a:ext>
                </a:extLst>
              </a:tr>
            </a:tbl>
          </a:graphicData>
        </a:graphic>
      </p:graphicFrame>
    </p:spTree>
    <p:extLst>
      <p:ext uri="{BB962C8B-B14F-4D97-AF65-F5344CB8AC3E}">
        <p14:creationId xmlns:p14="http://schemas.microsoft.com/office/powerpoint/2010/main" val="394659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10A4A-89C6-5DE7-D0A6-231F52BF8307}"/>
              </a:ext>
            </a:extLst>
          </p:cNvPr>
          <p:cNvSpPr>
            <a:spLocks noGrp="1"/>
          </p:cNvSpPr>
          <p:nvPr>
            <p:ph type="title"/>
          </p:nvPr>
        </p:nvSpPr>
        <p:spPr>
          <a:xfrm>
            <a:off x="657224" y="499533"/>
            <a:ext cx="10772775" cy="580602"/>
          </a:xfrm>
        </p:spPr>
        <p:txBody>
          <a:bodyPr>
            <a:normAutofit/>
          </a:bodyPr>
          <a:lstStyle/>
          <a:p>
            <a:pPr algn="ctr"/>
            <a:r>
              <a:rPr lang="en-US" sz="2800" b="1" dirty="0">
                <a:latin typeface="Calibri" panose="020F0502020204030204" pitchFamily="34" charset="0"/>
                <a:cs typeface="Calibri" panose="020F0502020204030204" pitchFamily="34" charset="0"/>
              </a:rPr>
              <a:t>I</a:t>
            </a:r>
            <a:r>
              <a:rPr lang="en-US" sz="2800" b="1" dirty="0">
                <a:solidFill>
                  <a:schemeClr val="tx1"/>
                </a:solidFill>
                <a:latin typeface="Calibri" panose="020F0502020204030204" pitchFamily="34" charset="0"/>
                <a:cs typeface="Calibri" panose="020F0502020204030204" pitchFamily="34" charset="0"/>
              </a:rPr>
              <a:t>IT and IoT Difference</a:t>
            </a:r>
            <a:endParaRPr lang="en-IN" sz="28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BB6FA25D-502C-B878-8825-EAB84CCCC5DE}"/>
              </a:ext>
            </a:extLst>
          </p:cNvPr>
          <p:cNvSpPr>
            <a:spLocks noGrp="1"/>
          </p:cNvSpPr>
          <p:nvPr>
            <p:ph idx="1"/>
          </p:nvPr>
        </p:nvSpPr>
        <p:spPr>
          <a:xfrm>
            <a:off x="676274" y="1210402"/>
            <a:ext cx="11078951" cy="4313705"/>
          </a:xfrm>
        </p:spPr>
        <p:txBody>
          <a:bodyPr>
            <a:normAutofit fontScale="92500"/>
          </a:bodyPr>
          <a:lstStyle/>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IT systems are mostly concerned with reliable and continuous support of business applications such as email, web, databases, CRM systems and so on.</a:t>
            </a:r>
          </a:p>
          <a:p>
            <a:pPr algn="just">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IoT is all about the data generated from sensors and how data is used. The essence of IoT architecture involves  how the data is generated by sensors and that data is used. The essence of IoT architectures thus involves how the data is transported, collected, analyzed and ultimately acted upon.</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7876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97D16-8FA1-B097-D9C1-2C32DEB7744B}"/>
              </a:ext>
            </a:extLst>
          </p:cNvPr>
          <p:cNvSpPr>
            <a:spLocks noGrp="1"/>
          </p:cNvSpPr>
          <p:nvPr>
            <p:ph type="title"/>
          </p:nvPr>
        </p:nvSpPr>
        <p:spPr>
          <a:xfrm>
            <a:off x="838200" y="365126"/>
            <a:ext cx="10515600" cy="482600"/>
          </a:xfrm>
        </p:spPr>
        <p:txBody>
          <a:bodyPr>
            <a:normAutofit/>
          </a:bodyPr>
          <a:lstStyle/>
          <a:p>
            <a:r>
              <a:rPr lang="en-IN" sz="2400" b="1" i="0" u="none" strike="noStrike" baseline="0" dirty="0">
                <a:solidFill>
                  <a:srgbClr val="231F20"/>
                </a:solidFill>
                <a:latin typeface="Cisco-Bold"/>
              </a:rPr>
              <a:t>A Simplified IoT Architecture</a:t>
            </a:r>
            <a:endParaRPr lang="en-IN" sz="5400" dirty="0"/>
          </a:p>
        </p:txBody>
      </p:sp>
      <p:sp>
        <p:nvSpPr>
          <p:cNvPr id="3" name="Content Placeholder 2">
            <a:extLst>
              <a:ext uri="{FF2B5EF4-FFF2-40B4-BE49-F238E27FC236}">
                <a16:creationId xmlns:a16="http://schemas.microsoft.com/office/drawing/2014/main" id="{5447F6FD-2EEA-B89F-1659-5C4611A56E2D}"/>
              </a:ext>
            </a:extLst>
          </p:cNvPr>
          <p:cNvSpPr>
            <a:spLocks noGrp="1"/>
          </p:cNvSpPr>
          <p:nvPr>
            <p:ph idx="1"/>
          </p:nvPr>
        </p:nvSpPr>
        <p:spPr>
          <a:xfrm>
            <a:off x="557212" y="1149349"/>
            <a:ext cx="11377613" cy="5343525"/>
          </a:xfrm>
        </p:spPr>
        <p:txBody>
          <a:bodyPr>
            <a:normAutofit/>
          </a:bodyPr>
          <a:lstStyle/>
          <a:p>
            <a:pPr algn="just"/>
            <a:r>
              <a:rPr lang="en-IN" sz="2400" b="0" i="0" u="none" strike="noStrike" baseline="0" dirty="0">
                <a:solidFill>
                  <a:srgbClr val="231F20"/>
                </a:solidFill>
                <a:latin typeface="Calibri" panose="020F0502020204030204" pitchFamily="34" charset="0"/>
                <a:cs typeface="Calibri" panose="020F0502020204030204" pitchFamily="34" charset="0"/>
              </a:rPr>
              <a:t>The commonality </a:t>
            </a:r>
            <a:r>
              <a:rPr lang="en-US" sz="2400" b="0" i="0" u="none" strike="noStrike" baseline="0" dirty="0">
                <a:solidFill>
                  <a:srgbClr val="231F20"/>
                </a:solidFill>
                <a:latin typeface="Calibri" panose="020F0502020204030204" pitchFamily="34" charset="0"/>
                <a:cs typeface="Calibri" panose="020F0502020204030204" pitchFamily="34" charset="0"/>
              </a:rPr>
              <a:t>between these frameworks is that they all recognize the interconnection of the IoT endpoint devices to a network that transports the data where it is ultimately used by applications, whether at the data center, in the cloud, or at various management points </a:t>
            </a:r>
            <a:r>
              <a:rPr lang="en-IN" sz="2400" b="0" i="0" u="none" strike="noStrike" baseline="0" dirty="0">
                <a:solidFill>
                  <a:srgbClr val="231F20"/>
                </a:solidFill>
                <a:latin typeface="Calibri" panose="020F0502020204030204" pitchFamily="34" charset="0"/>
                <a:cs typeface="Calibri" panose="020F0502020204030204" pitchFamily="34" charset="0"/>
              </a:rPr>
              <a:t>throughout the stack.</a:t>
            </a:r>
          </a:p>
          <a:p>
            <a:pPr algn="just"/>
            <a:r>
              <a:rPr lang="en-IN" sz="2400" b="0" i="0" u="none" strike="noStrike" baseline="0" dirty="0">
                <a:solidFill>
                  <a:srgbClr val="231F20"/>
                </a:solidFill>
                <a:latin typeface="Calibri" panose="020F0502020204030204" pitchFamily="34" charset="0"/>
                <a:cs typeface="Calibri" panose="020F0502020204030204" pitchFamily="34" charset="0"/>
              </a:rPr>
              <a:t>This framework </a:t>
            </a:r>
            <a:r>
              <a:rPr lang="en-US" sz="2400" b="0" i="0" u="none" strike="noStrike" baseline="0" dirty="0">
                <a:solidFill>
                  <a:srgbClr val="231F20"/>
                </a:solidFill>
                <a:latin typeface="Calibri" panose="020F0502020204030204" pitchFamily="34" charset="0"/>
                <a:cs typeface="Calibri" panose="020F0502020204030204" pitchFamily="34" charset="0"/>
              </a:rPr>
              <a:t>is presented as two parallel stacks: The IoT Data Management and Compute Stack and the Core IoT Functional Stack. Reducing the framework down to a pair of three-layer stacks in no way suggests that the model lacks the detail necessary to develop a sophisticated</a:t>
            </a:r>
          </a:p>
          <a:p>
            <a:pPr algn="just"/>
            <a:r>
              <a:rPr lang="en-US" sz="2400" b="0" i="0" u="none" strike="noStrike" baseline="0" dirty="0">
                <a:solidFill>
                  <a:srgbClr val="231F20"/>
                </a:solidFill>
                <a:latin typeface="Calibri" panose="020F0502020204030204" pitchFamily="34" charset="0"/>
                <a:cs typeface="Calibri" panose="020F0502020204030204" pitchFamily="34" charset="0"/>
              </a:rPr>
              <a:t>IoT strategy. Rather, the intention is to simplify the IoT architecture into its most basic building blocks and then to use it as a foundation to understand key design and deployment principles that are applied to industry-specific use cases. All the layers of more complex models are still covered, but they are grouped here in functional blocks that are easy </a:t>
            </a:r>
            <a:r>
              <a:rPr lang="en-IN" sz="2400" b="0" i="0" u="none" strike="noStrike" baseline="0" dirty="0">
                <a:solidFill>
                  <a:srgbClr val="231F20"/>
                </a:solidFill>
                <a:latin typeface="Calibri" panose="020F0502020204030204" pitchFamily="34" charset="0"/>
                <a:cs typeface="Calibri" panose="020F0502020204030204" pitchFamily="34" charset="0"/>
              </a:rPr>
              <a:t>to understand.</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2757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353C49-E38A-77C7-8463-1E1AB1DE3680}"/>
              </a:ext>
            </a:extLst>
          </p:cNvPr>
          <p:cNvPicPr>
            <a:picLocks noChangeAspect="1"/>
          </p:cNvPicPr>
          <p:nvPr/>
        </p:nvPicPr>
        <p:blipFill rotWithShape="1">
          <a:blip r:embed="rId2"/>
          <a:srcRect l="30937" t="14583" r="30390" b="45000"/>
          <a:stretch/>
        </p:blipFill>
        <p:spPr>
          <a:xfrm>
            <a:off x="1928812" y="1200149"/>
            <a:ext cx="7858127" cy="4619626"/>
          </a:xfrm>
          <a:prstGeom prst="rect">
            <a:avLst/>
          </a:prstGeom>
        </p:spPr>
      </p:pic>
    </p:spTree>
    <p:extLst>
      <p:ext uri="{BB962C8B-B14F-4D97-AF65-F5344CB8AC3E}">
        <p14:creationId xmlns:p14="http://schemas.microsoft.com/office/powerpoint/2010/main" val="536586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7795A4-4402-80B8-2120-6F2DC8E83160}"/>
              </a:ext>
            </a:extLst>
          </p:cNvPr>
          <p:cNvSpPr>
            <a:spLocks noGrp="1"/>
          </p:cNvSpPr>
          <p:nvPr>
            <p:ph idx="1"/>
          </p:nvPr>
        </p:nvSpPr>
        <p:spPr>
          <a:xfrm>
            <a:off x="357187" y="892174"/>
            <a:ext cx="11668125" cy="5851526"/>
          </a:xfrm>
        </p:spPr>
        <p:txBody>
          <a:bodyPr>
            <a:normAutofit/>
          </a:bodyPr>
          <a:lstStyle/>
          <a:p>
            <a:pPr algn="just"/>
            <a:r>
              <a:rPr lang="en-US" sz="2400" dirty="0"/>
              <a:t>The presentation of the core IoT Functional stack in three layers is meant to simplify the understanding of IoT architecture.</a:t>
            </a:r>
          </a:p>
          <a:p>
            <a:pPr algn="just"/>
            <a:r>
              <a:rPr lang="en-US" sz="2400" dirty="0"/>
              <a:t>The network communications layer of the IoT stack itself involves a significant amount of detail and incorporates a vast array of technologies.</a:t>
            </a:r>
          </a:p>
          <a:p>
            <a:pPr algn="just"/>
            <a:r>
              <a:rPr lang="en-US" sz="2400" dirty="0"/>
              <a:t>Heterogeneity of IoT sensors and many different ways that exists to connect them to a network. The network communications layer needs to consolidate these together offer gateway and backhaul technologies and bring back the data to a central location for analysis and processing.</a:t>
            </a:r>
          </a:p>
          <a:p>
            <a:pPr algn="just"/>
            <a:r>
              <a:rPr lang="en-US" sz="2400" b="0" i="0" u="none" strike="noStrike" baseline="0" dirty="0">
                <a:solidFill>
                  <a:srgbClr val="231F20"/>
                </a:solidFill>
                <a:latin typeface="CiscoSerif-Regular"/>
              </a:rPr>
              <a:t>The network between the gateway and the data center is composed mostly of traditional technologies that experienced IT professionals would quickly recognize. These include tunneling and VPN technologies, IP-based quality of service (QoS), conventional Layer 3 routing protocols such as BGP and IP-PIM, and security capabilities such as encryption, access control lists (ACLs), and firewalls.</a:t>
            </a:r>
            <a:endParaRPr lang="en-IN" sz="2400" dirty="0"/>
          </a:p>
        </p:txBody>
      </p:sp>
    </p:spTree>
    <p:extLst>
      <p:ext uri="{BB962C8B-B14F-4D97-AF65-F5344CB8AC3E}">
        <p14:creationId xmlns:p14="http://schemas.microsoft.com/office/powerpoint/2010/main" val="2939990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33FE29-6F9F-3C29-2CB1-CD36FA0C1003}"/>
              </a:ext>
            </a:extLst>
          </p:cNvPr>
          <p:cNvSpPr>
            <a:spLocks noGrp="1"/>
          </p:cNvSpPr>
          <p:nvPr>
            <p:ph idx="1"/>
          </p:nvPr>
        </p:nvSpPr>
        <p:spPr>
          <a:xfrm>
            <a:off x="561974" y="977899"/>
            <a:ext cx="10868025" cy="5051425"/>
          </a:xfrm>
        </p:spPr>
        <p:txBody>
          <a:bodyPr/>
          <a:lstStyle/>
          <a:p>
            <a:pPr algn="just"/>
            <a:r>
              <a:rPr lang="en-US" sz="2400" dirty="0"/>
              <a:t>The unique challenges and requirements of IoT, it is often necessary to deploy applications and data management throughout the architecture in a tiered approach, allowing data collection, analytics, and intelligent controls at multiple points in the IoT system.</a:t>
            </a:r>
          </a:p>
          <a:p>
            <a:pPr marL="0" indent="0" algn="just">
              <a:buNone/>
            </a:pPr>
            <a:r>
              <a:rPr lang="en-US" sz="2400" dirty="0"/>
              <a:t>The three data management layers are:</a:t>
            </a:r>
          </a:p>
          <a:p>
            <a:pPr algn="just"/>
            <a:r>
              <a:rPr lang="en-US" sz="2400" dirty="0"/>
              <a:t>   Edge-data management within the sensors</a:t>
            </a:r>
          </a:p>
          <a:p>
            <a:pPr algn="just"/>
            <a:r>
              <a:rPr lang="en-US" sz="2400" dirty="0"/>
              <a:t>   fog- data management in the gateways and transit network</a:t>
            </a:r>
          </a:p>
          <a:p>
            <a:pPr algn="just"/>
            <a:r>
              <a:rPr lang="en-US" sz="2400" dirty="0"/>
              <a:t>   cloud- data management in the cloud or central data center</a:t>
            </a:r>
            <a:endParaRPr lang="en-IN" dirty="0"/>
          </a:p>
        </p:txBody>
      </p:sp>
    </p:spTree>
    <p:extLst>
      <p:ext uri="{BB962C8B-B14F-4D97-AF65-F5344CB8AC3E}">
        <p14:creationId xmlns:p14="http://schemas.microsoft.com/office/powerpoint/2010/main" val="3476575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C35EA3-4B0C-DA73-3050-DA8BA203ADD3}"/>
              </a:ext>
            </a:extLst>
          </p:cNvPr>
          <p:cNvPicPr>
            <a:picLocks noChangeAspect="1"/>
          </p:cNvPicPr>
          <p:nvPr/>
        </p:nvPicPr>
        <p:blipFill rotWithShape="1">
          <a:blip r:embed="rId2"/>
          <a:srcRect l="32813" t="32638" r="21953" b="29028"/>
          <a:stretch/>
        </p:blipFill>
        <p:spPr>
          <a:xfrm>
            <a:off x="1352550" y="1438273"/>
            <a:ext cx="9752667" cy="4648941"/>
          </a:xfrm>
          <a:prstGeom prst="rect">
            <a:avLst/>
          </a:prstGeom>
        </p:spPr>
      </p:pic>
    </p:spTree>
    <p:extLst>
      <p:ext uri="{BB962C8B-B14F-4D97-AF65-F5344CB8AC3E}">
        <p14:creationId xmlns:p14="http://schemas.microsoft.com/office/powerpoint/2010/main" val="3569354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94FC9-2DB6-6C2B-C0D7-767A192FB00C}"/>
              </a:ext>
            </a:extLst>
          </p:cNvPr>
          <p:cNvSpPr>
            <a:spLocks noGrp="1"/>
          </p:cNvSpPr>
          <p:nvPr>
            <p:ph type="title"/>
          </p:nvPr>
        </p:nvSpPr>
        <p:spPr>
          <a:xfrm>
            <a:off x="838200" y="365126"/>
            <a:ext cx="10515600" cy="835024"/>
          </a:xfrm>
        </p:spPr>
        <p:txBody>
          <a:bodyPr>
            <a:normAutofit/>
          </a:bodyPr>
          <a:lstStyle/>
          <a:p>
            <a:r>
              <a:rPr lang="en-US" sz="3200" b="1" dirty="0"/>
              <a:t>The core IoT Functional Stack</a:t>
            </a:r>
            <a:endParaRPr lang="en-IN" sz="3200" b="1" dirty="0"/>
          </a:p>
        </p:txBody>
      </p:sp>
      <p:sp>
        <p:nvSpPr>
          <p:cNvPr id="3" name="Content Placeholder 2">
            <a:extLst>
              <a:ext uri="{FF2B5EF4-FFF2-40B4-BE49-F238E27FC236}">
                <a16:creationId xmlns:a16="http://schemas.microsoft.com/office/drawing/2014/main" id="{D6194642-D3E3-772D-9CAD-D0329F5E84BA}"/>
              </a:ext>
            </a:extLst>
          </p:cNvPr>
          <p:cNvSpPr>
            <a:spLocks noGrp="1"/>
          </p:cNvSpPr>
          <p:nvPr>
            <p:ph idx="1"/>
          </p:nvPr>
        </p:nvSpPr>
        <p:spPr>
          <a:xfrm>
            <a:off x="476251" y="1253331"/>
            <a:ext cx="11382374" cy="5480844"/>
          </a:xfrm>
        </p:spPr>
        <p:txBody>
          <a:bodyPr>
            <a:normAutofit fontScale="92500"/>
          </a:bodyPr>
          <a:lstStyle/>
          <a:p>
            <a:r>
              <a:rPr lang="en-US" sz="2400" dirty="0"/>
              <a:t>From architectural standpoint, several components have to work together for IoT network to be operational:</a:t>
            </a:r>
          </a:p>
          <a:p>
            <a:pPr algn="just"/>
            <a:r>
              <a:rPr lang="en-US" sz="2400" b="1" dirty="0"/>
              <a:t>“Things” layer</a:t>
            </a:r>
            <a:r>
              <a:rPr lang="en-US" sz="2400" dirty="0"/>
              <a:t>: The physical devices need to fit the constraints of the environment in which they are deployed while still being able to provide the information needed.</a:t>
            </a:r>
          </a:p>
          <a:p>
            <a:pPr algn="just"/>
            <a:r>
              <a:rPr lang="en-US" sz="2400" b="1" dirty="0"/>
              <a:t>Communication network layer</a:t>
            </a:r>
            <a:r>
              <a:rPr lang="en-US" sz="2400" dirty="0"/>
              <a:t>: It uses a wireless technology. It has four sublayers:</a:t>
            </a:r>
          </a:p>
          <a:p>
            <a:pPr algn="just"/>
            <a:r>
              <a:rPr lang="en-US" sz="2400" b="1" dirty="0"/>
              <a:t>Access network sublayer</a:t>
            </a:r>
            <a:r>
              <a:rPr lang="en-US" sz="2400" dirty="0"/>
              <a:t>: The IoT network is the access network. It is typically made up of wireless technology such as 802.11ah, 802.15.4g, and LoRa. The sensors connected to the access network may also be wired.</a:t>
            </a:r>
          </a:p>
          <a:p>
            <a:pPr algn="just"/>
            <a:r>
              <a:rPr lang="en-US" sz="2400" b="1" dirty="0"/>
              <a:t>Gateways and backhaul network sublayer</a:t>
            </a:r>
            <a:r>
              <a:rPr lang="en-US" sz="2400" dirty="0"/>
              <a:t>: gateways forwards the collected information through long range medium. Also forwards one IP network to another, therefore acts as a router.</a:t>
            </a:r>
          </a:p>
          <a:p>
            <a:pPr algn="just"/>
            <a:r>
              <a:rPr lang="en-US" sz="2400" b="1" dirty="0"/>
              <a:t>Network transport layer</a:t>
            </a:r>
            <a:r>
              <a:rPr lang="en-US" sz="2400" dirty="0"/>
              <a:t>: for successful communication, network and transport layer protocols such as IP and UDP must be implemented to support the variety of devices to connect and  media in use.</a:t>
            </a:r>
          </a:p>
          <a:p>
            <a:pPr algn="just"/>
            <a:r>
              <a:rPr lang="en-US" sz="2400" dirty="0"/>
              <a:t>IoT network management sublayer: To allow the headend applications to exchange data with the sensors. Examples: CoAP and MQTT.</a:t>
            </a:r>
            <a:endParaRPr lang="en-IN" sz="2400" dirty="0"/>
          </a:p>
        </p:txBody>
      </p:sp>
    </p:spTree>
    <p:extLst>
      <p:ext uri="{BB962C8B-B14F-4D97-AF65-F5344CB8AC3E}">
        <p14:creationId xmlns:p14="http://schemas.microsoft.com/office/powerpoint/2010/main" val="181014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0FB37A-1E16-1FF9-D74F-26F8B449CD04}"/>
              </a:ext>
            </a:extLst>
          </p:cNvPr>
          <p:cNvSpPr>
            <a:spLocks noGrp="1"/>
          </p:cNvSpPr>
          <p:nvPr>
            <p:ph idx="1"/>
          </p:nvPr>
        </p:nvSpPr>
        <p:spPr>
          <a:xfrm>
            <a:off x="447675" y="339725"/>
            <a:ext cx="11410950" cy="4351338"/>
          </a:xfrm>
        </p:spPr>
        <p:txBody>
          <a:bodyPr/>
          <a:lstStyle/>
          <a:p>
            <a:pPr marL="0" indent="0" algn="just">
              <a:buNone/>
            </a:pPr>
            <a:r>
              <a:rPr lang="en-US" sz="2400" dirty="0"/>
              <a:t>Applications and analytics layer:</a:t>
            </a:r>
          </a:p>
          <a:p>
            <a:pPr marL="0" indent="0" algn="just">
              <a:buNone/>
            </a:pPr>
            <a:r>
              <a:rPr lang="en-US" sz="2400" dirty="0"/>
              <a:t>To process the collected data, not only to control the smart objects when necessary, but to make intelligent decision based on the information collected and in turn instruct the “things” or other systems to adapt the analyzed conditions and change their behavior</a:t>
            </a:r>
            <a:r>
              <a:rPr lang="en-US" dirty="0"/>
              <a:t>.</a:t>
            </a:r>
            <a:endParaRPr lang="en-IN" dirty="0"/>
          </a:p>
        </p:txBody>
      </p:sp>
    </p:spTree>
    <p:extLst>
      <p:ext uri="{BB962C8B-B14F-4D97-AF65-F5344CB8AC3E}">
        <p14:creationId xmlns:p14="http://schemas.microsoft.com/office/powerpoint/2010/main" val="101102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BEFAD-0CE1-6CF9-A9CE-32CDD9FF3796}"/>
              </a:ext>
            </a:extLst>
          </p:cNvPr>
          <p:cNvSpPr>
            <a:spLocks noGrp="1"/>
          </p:cNvSpPr>
          <p:nvPr>
            <p:ph type="title"/>
          </p:nvPr>
        </p:nvSpPr>
        <p:spPr>
          <a:xfrm>
            <a:off x="838200" y="365126"/>
            <a:ext cx="10515600" cy="749300"/>
          </a:xfrm>
        </p:spPr>
        <p:txBody>
          <a:bodyPr>
            <a:normAutofit/>
          </a:bodyPr>
          <a:lstStyle/>
          <a:p>
            <a:r>
              <a:rPr lang="en-US" sz="3200" b="1" dirty="0"/>
              <a:t>Layer 1: Things Sensors and Actuators Layers</a:t>
            </a:r>
            <a:endParaRPr lang="en-IN" sz="3200" b="1" dirty="0"/>
          </a:p>
        </p:txBody>
      </p:sp>
      <p:sp>
        <p:nvSpPr>
          <p:cNvPr id="3" name="Content Placeholder 2">
            <a:extLst>
              <a:ext uri="{FF2B5EF4-FFF2-40B4-BE49-F238E27FC236}">
                <a16:creationId xmlns:a16="http://schemas.microsoft.com/office/drawing/2014/main" id="{F99B3B6B-D1C5-4648-CA6B-AB84CD199259}"/>
              </a:ext>
            </a:extLst>
          </p:cNvPr>
          <p:cNvSpPr>
            <a:spLocks noGrp="1"/>
          </p:cNvSpPr>
          <p:nvPr>
            <p:ph idx="1"/>
          </p:nvPr>
        </p:nvSpPr>
        <p:spPr>
          <a:xfrm>
            <a:off x="485775" y="1253331"/>
            <a:ext cx="10515600" cy="4351338"/>
          </a:xfrm>
        </p:spPr>
        <p:txBody>
          <a:bodyPr/>
          <a:lstStyle/>
          <a:p>
            <a:r>
              <a:rPr lang="en-US" dirty="0"/>
              <a:t>Battery-powered or power-connected</a:t>
            </a:r>
          </a:p>
          <a:p>
            <a:r>
              <a:rPr lang="en-US" dirty="0"/>
              <a:t>Mobile or static</a:t>
            </a:r>
          </a:p>
          <a:p>
            <a:r>
              <a:rPr lang="en-US" dirty="0"/>
              <a:t>Low or high reporting frequency</a:t>
            </a:r>
          </a:p>
          <a:p>
            <a:r>
              <a:rPr lang="en-US" dirty="0"/>
              <a:t>Simple or rich data</a:t>
            </a:r>
          </a:p>
          <a:p>
            <a:r>
              <a:rPr lang="en-US" dirty="0"/>
              <a:t>Report range</a:t>
            </a:r>
          </a:p>
          <a:p>
            <a:r>
              <a:rPr lang="en-US" dirty="0"/>
              <a:t>Object  density per cell</a:t>
            </a:r>
            <a:endParaRPr lang="en-IN" dirty="0"/>
          </a:p>
        </p:txBody>
      </p:sp>
    </p:spTree>
    <p:extLst>
      <p:ext uri="{BB962C8B-B14F-4D97-AF65-F5344CB8AC3E}">
        <p14:creationId xmlns:p14="http://schemas.microsoft.com/office/powerpoint/2010/main" val="3816749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35974D-ADE1-4CD1-4A33-A4184C35CBB5}"/>
              </a:ext>
            </a:extLst>
          </p:cNvPr>
          <p:cNvPicPr>
            <a:picLocks noChangeAspect="1"/>
          </p:cNvPicPr>
          <p:nvPr/>
        </p:nvPicPr>
        <p:blipFill rotWithShape="1">
          <a:blip r:embed="rId2"/>
          <a:srcRect l="31718" t="29861" r="21407" b="18195"/>
          <a:stretch/>
        </p:blipFill>
        <p:spPr>
          <a:xfrm>
            <a:off x="1524000" y="523875"/>
            <a:ext cx="8620837" cy="5810249"/>
          </a:xfrm>
          <a:prstGeom prst="rect">
            <a:avLst/>
          </a:prstGeom>
        </p:spPr>
      </p:pic>
    </p:spTree>
    <p:extLst>
      <p:ext uri="{BB962C8B-B14F-4D97-AF65-F5344CB8AC3E}">
        <p14:creationId xmlns:p14="http://schemas.microsoft.com/office/powerpoint/2010/main" val="2499772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589D9-7000-48E2-F713-6B4CD99C5BF4}"/>
              </a:ext>
            </a:extLst>
          </p:cNvPr>
          <p:cNvSpPr>
            <a:spLocks noGrp="1"/>
          </p:cNvSpPr>
          <p:nvPr>
            <p:ph type="title"/>
          </p:nvPr>
        </p:nvSpPr>
        <p:spPr>
          <a:xfrm>
            <a:off x="838200" y="365126"/>
            <a:ext cx="10515600" cy="558800"/>
          </a:xfrm>
        </p:spPr>
        <p:txBody>
          <a:bodyPr>
            <a:normAutofit/>
          </a:bodyPr>
          <a:lstStyle/>
          <a:p>
            <a:r>
              <a:rPr lang="en-US" sz="3200" b="1" dirty="0"/>
              <a:t>Layer 2: Communication Network Layer</a:t>
            </a:r>
            <a:endParaRPr lang="en-IN" sz="3200" b="1" dirty="0"/>
          </a:p>
        </p:txBody>
      </p:sp>
      <p:sp>
        <p:nvSpPr>
          <p:cNvPr id="3" name="Content Placeholder 2">
            <a:extLst>
              <a:ext uri="{FF2B5EF4-FFF2-40B4-BE49-F238E27FC236}">
                <a16:creationId xmlns:a16="http://schemas.microsoft.com/office/drawing/2014/main" id="{8CB8B281-1B1A-8BD8-E509-B833B6902FFB}"/>
              </a:ext>
            </a:extLst>
          </p:cNvPr>
          <p:cNvSpPr>
            <a:spLocks noGrp="1"/>
          </p:cNvSpPr>
          <p:nvPr>
            <p:ph idx="1"/>
          </p:nvPr>
        </p:nvSpPr>
        <p:spPr>
          <a:xfrm>
            <a:off x="571500" y="1082674"/>
            <a:ext cx="11029950" cy="4708525"/>
          </a:xfrm>
        </p:spPr>
        <p:txBody>
          <a:bodyPr>
            <a:normAutofit/>
          </a:bodyPr>
          <a:lstStyle/>
          <a:p>
            <a:pPr algn="just"/>
            <a:r>
              <a:rPr lang="en-US" sz="2400" dirty="0"/>
              <a:t>Compute and network assets used in IoT can be very different from those in IT environment. The difference in the physical form factors between devices used by IT and OT is casual in observers.</a:t>
            </a:r>
          </a:p>
          <a:p>
            <a:pPr algn="just"/>
            <a:r>
              <a:rPr lang="en-US" sz="2400" dirty="0"/>
              <a:t>Device mounting is one obvious difference between OT and IT. </a:t>
            </a:r>
          </a:p>
          <a:p>
            <a:pPr algn="just"/>
            <a:r>
              <a:rPr lang="en-US" sz="2400" dirty="0"/>
              <a:t>Compute and communication assets are placed within enclosed space, such as a control cabinet where they will be vertically mounted on a DIN(</a:t>
            </a:r>
            <a:r>
              <a:rPr lang="en-US" sz="2400" dirty="0" err="1"/>
              <a:t>Deutsches</a:t>
            </a:r>
            <a:r>
              <a:rPr lang="en-US" sz="2400" dirty="0"/>
              <a:t> Institute fur </a:t>
            </a:r>
            <a:r>
              <a:rPr lang="en-US" sz="2400" dirty="0" err="1"/>
              <a:t>Normung</a:t>
            </a:r>
            <a:r>
              <a:rPr lang="en-US" sz="2400" dirty="0"/>
              <a:t>) rail inside.</a:t>
            </a:r>
          </a:p>
          <a:p>
            <a:pPr algn="just"/>
            <a:r>
              <a:rPr lang="en-US" sz="2400" dirty="0"/>
              <a:t>Power supplies are also seen on standard IT equipment.</a:t>
            </a:r>
            <a:endParaRPr lang="en-IN" sz="2400" dirty="0"/>
          </a:p>
        </p:txBody>
      </p:sp>
    </p:spTree>
    <p:extLst>
      <p:ext uri="{BB962C8B-B14F-4D97-AF65-F5344CB8AC3E}">
        <p14:creationId xmlns:p14="http://schemas.microsoft.com/office/powerpoint/2010/main" val="3893350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7DB99-2716-8E12-1ADE-2867C9F429FA}"/>
              </a:ext>
            </a:extLst>
          </p:cNvPr>
          <p:cNvSpPr>
            <a:spLocks noGrp="1"/>
          </p:cNvSpPr>
          <p:nvPr>
            <p:ph type="title"/>
          </p:nvPr>
        </p:nvSpPr>
        <p:spPr>
          <a:xfrm>
            <a:off x="572383" y="160168"/>
            <a:ext cx="10772775" cy="413927"/>
          </a:xfrm>
        </p:spPr>
        <p:txBody>
          <a:bodyPr>
            <a:normAutofit fontScale="90000"/>
          </a:bodyPr>
          <a:lstStyle/>
          <a:p>
            <a:pPr algn="ctr"/>
            <a:r>
              <a:rPr lang="en-US" sz="2800" b="1" dirty="0">
                <a:solidFill>
                  <a:schemeClr val="tx1"/>
                </a:solidFill>
                <a:latin typeface="Calibri" panose="020F0502020204030204" pitchFamily="34" charset="0"/>
                <a:cs typeface="Calibri" panose="020F0502020204030204" pitchFamily="34" charset="0"/>
              </a:rPr>
              <a:t>IoT Architectural Drivers</a:t>
            </a:r>
            <a:endParaRPr lang="en-IN" sz="2800" b="1" dirty="0">
              <a:solidFill>
                <a:schemeClr val="tx1"/>
              </a:solidFill>
              <a:latin typeface="Calibri" panose="020F0502020204030204" pitchFamily="34" charset="0"/>
              <a:cs typeface="Calibri" panose="020F0502020204030204" pitchFamily="34" charset="0"/>
            </a:endParaRPr>
          </a:p>
        </p:txBody>
      </p:sp>
      <p:graphicFrame>
        <p:nvGraphicFramePr>
          <p:cNvPr id="4" name="Table 4">
            <a:extLst>
              <a:ext uri="{FF2B5EF4-FFF2-40B4-BE49-F238E27FC236}">
                <a16:creationId xmlns:a16="http://schemas.microsoft.com/office/drawing/2014/main" id="{60E0061E-26A0-C4DD-4BE3-63E0EC0E4506}"/>
              </a:ext>
            </a:extLst>
          </p:cNvPr>
          <p:cNvGraphicFramePr>
            <a:graphicFrameLocks noGrp="1"/>
          </p:cNvGraphicFramePr>
          <p:nvPr>
            <p:ph idx="1"/>
            <p:extLst>
              <p:ext uri="{D42A27DB-BD31-4B8C-83A1-F6EECF244321}">
                <p14:modId xmlns:p14="http://schemas.microsoft.com/office/powerpoint/2010/main" val="2050277805"/>
              </p:ext>
            </p:extLst>
          </p:nvPr>
        </p:nvGraphicFramePr>
        <p:xfrm>
          <a:off x="312655" y="602375"/>
          <a:ext cx="11566689" cy="6256585"/>
        </p:xfrm>
        <a:graphic>
          <a:graphicData uri="http://schemas.openxmlformats.org/drawingml/2006/table">
            <a:tbl>
              <a:tblPr firstRow="1" bandRow="1">
                <a:tableStyleId>{5C22544A-7EE6-4342-B048-85BDC9FD1C3A}</a:tableStyleId>
              </a:tblPr>
              <a:tblGrid>
                <a:gridCol w="2007909">
                  <a:extLst>
                    <a:ext uri="{9D8B030D-6E8A-4147-A177-3AD203B41FA5}">
                      <a16:colId xmlns:a16="http://schemas.microsoft.com/office/drawing/2014/main" val="425832522"/>
                    </a:ext>
                  </a:extLst>
                </a:gridCol>
                <a:gridCol w="3572759">
                  <a:extLst>
                    <a:ext uri="{9D8B030D-6E8A-4147-A177-3AD203B41FA5}">
                      <a16:colId xmlns:a16="http://schemas.microsoft.com/office/drawing/2014/main" val="1965474416"/>
                    </a:ext>
                  </a:extLst>
                </a:gridCol>
                <a:gridCol w="5986021">
                  <a:extLst>
                    <a:ext uri="{9D8B030D-6E8A-4147-A177-3AD203B41FA5}">
                      <a16:colId xmlns:a16="http://schemas.microsoft.com/office/drawing/2014/main" val="1378030362"/>
                    </a:ext>
                  </a:extLst>
                </a:gridCol>
              </a:tblGrid>
              <a:tr h="403698">
                <a:tc>
                  <a:txBody>
                    <a:bodyPr/>
                    <a:lstStyle/>
                    <a:p>
                      <a:pPr algn="ctr"/>
                      <a:r>
                        <a:rPr lang="en-US" sz="2000" b="1" dirty="0">
                          <a:solidFill>
                            <a:schemeClr val="tx1"/>
                          </a:solidFill>
                        </a:rPr>
                        <a:t>Challenge </a:t>
                      </a:r>
                      <a:endParaRPr lang="en-IN" sz="2000" b="1" dirty="0">
                        <a:solidFill>
                          <a:schemeClr val="tx1"/>
                        </a:solidFill>
                      </a:endParaRPr>
                    </a:p>
                  </a:txBody>
                  <a:tcPr/>
                </a:tc>
                <a:tc>
                  <a:txBody>
                    <a:bodyPr/>
                    <a:lstStyle/>
                    <a:p>
                      <a:pPr algn="ctr"/>
                      <a:r>
                        <a:rPr lang="en-US" sz="2000" b="1" dirty="0">
                          <a:solidFill>
                            <a:schemeClr val="tx1"/>
                          </a:solidFill>
                        </a:rPr>
                        <a:t>Description </a:t>
                      </a:r>
                      <a:endParaRPr lang="en-IN" sz="2000" b="1" dirty="0">
                        <a:solidFill>
                          <a:schemeClr val="tx1"/>
                        </a:solidFill>
                      </a:endParaRPr>
                    </a:p>
                  </a:txBody>
                  <a:tcPr/>
                </a:tc>
                <a:tc>
                  <a:txBody>
                    <a:bodyPr/>
                    <a:lstStyle/>
                    <a:p>
                      <a:pPr algn="ctr"/>
                      <a:r>
                        <a:rPr lang="en-US" sz="2000" b="1" dirty="0">
                          <a:solidFill>
                            <a:schemeClr val="tx1"/>
                          </a:solidFill>
                        </a:rPr>
                        <a:t>IoT Architectural Change Required</a:t>
                      </a:r>
                      <a:endParaRPr lang="en-IN" sz="2000" b="1" dirty="0">
                        <a:solidFill>
                          <a:schemeClr val="tx1"/>
                        </a:solidFill>
                      </a:endParaRPr>
                    </a:p>
                  </a:txBody>
                  <a:tcPr/>
                </a:tc>
                <a:extLst>
                  <a:ext uri="{0D108BD9-81ED-4DB2-BD59-A6C34878D82A}">
                    <a16:rowId xmlns:a16="http://schemas.microsoft.com/office/drawing/2014/main" val="3621210523"/>
                  </a:ext>
                </a:extLst>
              </a:tr>
              <a:tr h="1009244">
                <a:tc>
                  <a:txBody>
                    <a:bodyPr/>
                    <a:lstStyle/>
                    <a:p>
                      <a:pPr algn="just"/>
                      <a:r>
                        <a:rPr lang="en-US" sz="1800" b="1" dirty="0"/>
                        <a:t>Scale</a:t>
                      </a:r>
                      <a:endParaRPr lang="en-IN" sz="1800" b="1" dirty="0"/>
                    </a:p>
                  </a:txBody>
                  <a:tcPr/>
                </a:tc>
                <a:tc>
                  <a:txBody>
                    <a:bodyPr/>
                    <a:lstStyle/>
                    <a:p>
                      <a:pPr algn="just"/>
                      <a:r>
                        <a:rPr lang="en-US" sz="1800" dirty="0"/>
                        <a:t>The massive scale of IoT end-points is far beyond that of typical IT networks</a:t>
                      </a:r>
                      <a:endParaRPr lang="en-IN" sz="1800" dirty="0"/>
                    </a:p>
                  </a:txBody>
                  <a:tcPr/>
                </a:tc>
                <a:tc>
                  <a:txBody>
                    <a:bodyPr/>
                    <a:lstStyle/>
                    <a:p>
                      <a:pPr algn="just"/>
                      <a:r>
                        <a:rPr lang="en-US" sz="1800" dirty="0"/>
                        <a:t>The IPv4 address space has reached exhaustion and is unable to meet IoTs scalability requirements. Scale can be met only by using IPv4 through features like Network Address Translation.</a:t>
                      </a:r>
                      <a:endParaRPr lang="en-IN" sz="1800" dirty="0"/>
                    </a:p>
                  </a:txBody>
                  <a:tcPr/>
                </a:tc>
                <a:extLst>
                  <a:ext uri="{0D108BD9-81ED-4DB2-BD59-A6C34878D82A}">
                    <a16:rowId xmlns:a16="http://schemas.microsoft.com/office/drawing/2014/main" val="3395334257"/>
                  </a:ext>
                </a:extLst>
              </a:tr>
              <a:tr h="1614790">
                <a:tc>
                  <a:txBody>
                    <a:bodyPr/>
                    <a:lstStyle/>
                    <a:p>
                      <a:pPr algn="just"/>
                      <a:r>
                        <a:rPr lang="en-US" sz="1800" b="1" dirty="0"/>
                        <a:t>Security</a:t>
                      </a:r>
                      <a:endParaRPr lang="en-IN" sz="1800" b="1" dirty="0"/>
                    </a:p>
                  </a:txBody>
                  <a:tcPr/>
                </a:tc>
                <a:tc>
                  <a:txBody>
                    <a:bodyPr/>
                    <a:lstStyle/>
                    <a:p>
                      <a:pPr algn="just"/>
                      <a:r>
                        <a:rPr lang="en-US" sz="1800" dirty="0"/>
                        <a:t>IoT devices, especially those on wireless sensor networks(WSNs) are often physically exposed to the world.</a:t>
                      </a:r>
                      <a:endParaRPr lang="en-IN" sz="1800" dirty="0"/>
                    </a:p>
                  </a:txBody>
                  <a:tcPr/>
                </a:tc>
                <a:tc>
                  <a:txBody>
                    <a:bodyPr/>
                    <a:lstStyle/>
                    <a:p>
                      <a:pPr algn="just"/>
                      <a:r>
                        <a:rPr lang="en-US" sz="1800" dirty="0"/>
                        <a:t>Security is required at every level of the IoT network. Every IoT endpoint node on the network must be part of the overall security strategy and must support device-level authentication and link encryption. It must also be easy to deploy with some type of a zero-touch deployment model.</a:t>
                      </a:r>
                      <a:endParaRPr lang="en-IN" sz="1800" dirty="0"/>
                    </a:p>
                  </a:txBody>
                  <a:tcPr/>
                </a:tc>
                <a:extLst>
                  <a:ext uri="{0D108BD9-81ED-4DB2-BD59-A6C34878D82A}">
                    <a16:rowId xmlns:a16="http://schemas.microsoft.com/office/drawing/2014/main" val="644877802"/>
                  </a:ext>
                </a:extLst>
              </a:tr>
              <a:tr h="1694347">
                <a:tc>
                  <a:txBody>
                    <a:bodyPr/>
                    <a:lstStyle/>
                    <a:p>
                      <a:pPr algn="just"/>
                      <a:r>
                        <a:rPr lang="en-US" sz="1800" b="1" dirty="0"/>
                        <a:t>Device and networks constrained by power, CPU, memory and link speed</a:t>
                      </a:r>
                      <a:endParaRPr lang="en-IN" sz="1800" b="1" dirty="0"/>
                    </a:p>
                  </a:txBody>
                  <a:tcPr/>
                </a:tc>
                <a:tc>
                  <a:txBody>
                    <a:bodyPr/>
                    <a:lstStyle/>
                    <a:p>
                      <a:pPr algn="just"/>
                      <a:r>
                        <a:rPr lang="en-US" sz="1800" dirty="0"/>
                        <a:t>Due to the massive scale and longer distances the networks are often constrained, lossy, and capable of supporting only minimal data rates.</a:t>
                      </a:r>
                      <a:endParaRPr lang="en-IN" sz="1800" dirty="0"/>
                    </a:p>
                  </a:txBody>
                  <a:tcPr/>
                </a:tc>
                <a:tc>
                  <a:txBody>
                    <a:bodyPr/>
                    <a:lstStyle/>
                    <a:p>
                      <a:pPr algn="just"/>
                      <a:r>
                        <a:rPr lang="en-US" sz="1800" dirty="0"/>
                        <a:t>New last-mile wireless technologies are needed to support constrained IoT devices over long distances. The network is also constrained, meaning modification need to be made to traditional network-layer transport mechanism.</a:t>
                      </a:r>
                      <a:endParaRPr lang="en-IN" sz="1800" dirty="0"/>
                    </a:p>
                  </a:txBody>
                  <a:tcPr/>
                </a:tc>
                <a:extLst>
                  <a:ext uri="{0D108BD9-81ED-4DB2-BD59-A6C34878D82A}">
                    <a16:rowId xmlns:a16="http://schemas.microsoft.com/office/drawing/2014/main" val="3759791922"/>
                  </a:ext>
                </a:extLst>
              </a:tr>
              <a:tr h="1312017">
                <a:tc>
                  <a:txBody>
                    <a:bodyPr/>
                    <a:lstStyle/>
                    <a:p>
                      <a:pPr algn="just"/>
                      <a:r>
                        <a:rPr lang="en-US" sz="1800" b="1" dirty="0"/>
                        <a:t> The massive volume of data generated</a:t>
                      </a:r>
                      <a:endParaRPr lang="en-IN" sz="1800" b="1" dirty="0"/>
                    </a:p>
                  </a:txBody>
                  <a:tcPr/>
                </a:tc>
                <a:tc>
                  <a:txBody>
                    <a:bodyPr/>
                    <a:lstStyle/>
                    <a:p>
                      <a:pPr algn="just"/>
                      <a:r>
                        <a:rPr lang="en-US" sz="1800" dirty="0"/>
                        <a:t>The sensor generate a massive amount of data on a daily basis, causing network bottlenecks and slow analytics in the cloud.</a:t>
                      </a:r>
                      <a:endParaRPr lang="en-IN" sz="1800" dirty="0"/>
                    </a:p>
                  </a:txBody>
                  <a:tcPr/>
                </a:tc>
                <a:tc>
                  <a:txBody>
                    <a:bodyPr/>
                    <a:lstStyle/>
                    <a:p>
                      <a:pPr algn="just"/>
                      <a:r>
                        <a:rPr lang="en-US" sz="1800" dirty="0"/>
                        <a:t>Data analytics capabilities need to be distributed throughout the IoT network, from the edge to the cloud. In traditional IT networks, analytics and applications typically run only in the cloud.</a:t>
                      </a:r>
                      <a:endParaRPr lang="en-IN" sz="1800" dirty="0"/>
                    </a:p>
                  </a:txBody>
                  <a:tcPr/>
                </a:tc>
                <a:extLst>
                  <a:ext uri="{0D108BD9-81ED-4DB2-BD59-A6C34878D82A}">
                    <a16:rowId xmlns:a16="http://schemas.microsoft.com/office/drawing/2014/main" val="152007215"/>
                  </a:ext>
                </a:extLst>
              </a:tr>
            </a:tbl>
          </a:graphicData>
        </a:graphic>
      </p:graphicFrame>
    </p:spTree>
    <p:extLst>
      <p:ext uri="{BB962C8B-B14F-4D97-AF65-F5344CB8AC3E}">
        <p14:creationId xmlns:p14="http://schemas.microsoft.com/office/powerpoint/2010/main" val="296720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0D50D-2808-DC44-5D35-210E403DDC1B}"/>
              </a:ext>
            </a:extLst>
          </p:cNvPr>
          <p:cNvSpPr>
            <a:spLocks noGrp="1"/>
          </p:cNvSpPr>
          <p:nvPr>
            <p:ph type="title"/>
          </p:nvPr>
        </p:nvSpPr>
        <p:spPr>
          <a:xfrm>
            <a:off x="485775" y="107950"/>
            <a:ext cx="10515600" cy="568325"/>
          </a:xfrm>
        </p:spPr>
        <p:txBody>
          <a:bodyPr>
            <a:noAutofit/>
          </a:bodyPr>
          <a:lstStyle/>
          <a:p>
            <a:r>
              <a:rPr lang="en-US" sz="3200" b="1" dirty="0"/>
              <a:t>Access Network Sublayer</a:t>
            </a:r>
            <a:endParaRPr lang="en-IN" sz="3200" b="1" dirty="0"/>
          </a:p>
        </p:txBody>
      </p:sp>
      <p:sp>
        <p:nvSpPr>
          <p:cNvPr id="3" name="Content Placeholder 2">
            <a:extLst>
              <a:ext uri="{FF2B5EF4-FFF2-40B4-BE49-F238E27FC236}">
                <a16:creationId xmlns:a16="http://schemas.microsoft.com/office/drawing/2014/main" id="{5F7CD24F-9EFA-CB5A-CA17-2568D3E0BDA0}"/>
              </a:ext>
            </a:extLst>
          </p:cNvPr>
          <p:cNvSpPr>
            <a:spLocks noGrp="1"/>
          </p:cNvSpPr>
          <p:nvPr>
            <p:ph idx="1"/>
          </p:nvPr>
        </p:nvSpPr>
        <p:spPr>
          <a:xfrm>
            <a:off x="361950" y="676274"/>
            <a:ext cx="11468100" cy="5762626"/>
          </a:xfrm>
        </p:spPr>
        <p:txBody>
          <a:bodyPr>
            <a:normAutofit/>
          </a:bodyPr>
          <a:lstStyle/>
          <a:p>
            <a:pPr algn="just"/>
            <a:r>
              <a:rPr lang="en-US" sz="2400" dirty="0"/>
              <a:t>There is a relationship between the IoT network technology and the type of connectivity topology.</a:t>
            </a:r>
          </a:p>
          <a:p>
            <a:pPr algn="just"/>
            <a:r>
              <a:rPr lang="en-US" sz="2400" dirty="0"/>
              <a:t>These use cases determine the frequency band that was expected to be most suitable, the frame structure matching the expected data pattern.</a:t>
            </a:r>
          </a:p>
          <a:p>
            <a:pPr algn="just"/>
            <a:r>
              <a:rPr lang="en-US" sz="2400" dirty="0"/>
              <a:t>Key parameter determining the choice of access technology is the range between the smart object and the information collector. </a:t>
            </a:r>
          </a:p>
          <a:p>
            <a:pPr marL="0" indent="0" algn="just">
              <a:buNone/>
            </a:pPr>
            <a:r>
              <a:rPr lang="en-US" sz="2400" dirty="0"/>
              <a:t>PAN(Personal Area Network): scale of a few meters. Example Bluetooth</a:t>
            </a:r>
          </a:p>
          <a:p>
            <a:pPr marL="0" indent="0" algn="just">
              <a:buNone/>
            </a:pPr>
            <a:r>
              <a:rPr lang="en-US" sz="2400" dirty="0"/>
              <a:t>HAN(Home Area Network): scale of a few 10 meters. ZigBee and BLE.</a:t>
            </a:r>
          </a:p>
          <a:p>
            <a:pPr marL="0" indent="0" algn="just">
              <a:buNone/>
            </a:pPr>
            <a:r>
              <a:rPr lang="en-US" sz="2400" dirty="0"/>
              <a:t>NAN(Neighborhood Area Network): scale of a few hundred meters. </a:t>
            </a:r>
          </a:p>
          <a:p>
            <a:pPr marL="0" indent="0" algn="just">
              <a:buNone/>
            </a:pPr>
            <a:r>
              <a:rPr lang="en-US" sz="2400" dirty="0"/>
              <a:t>FAN(Field Area Network): Scale of several tens of meters to several hundred meters. Typically refers to an outdoor area larger than a single group of house units. </a:t>
            </a:r>
          </a:p>
          <a:p>
            <a:pPr marL="0" indent="0" algn="just">
              <a:buNone/>
            </a:pPr>
            <a:r>
              <a:rPr lang="en-US" sz="2400" dirty="0"/>
              <a:t>LAN(Local Area Network): scale </a:t>
            </a:r>
            <a:r>
              <a:rPr lang="en-US" sz="2400" dirty="0" err="1"/>
              <a:t>upto</a:t>
            </a:r>
            <a:r>
              <a:rPr lang="en-US" sz="2400" dirty="0"/>
              <a:t> 100 meters. Other classifications are MAN and WAN.</a:t>
            </a:r>
            <a:endParaRPr lang="en-IN" sz="2400" dirty="0"/>
          </a:p>
        </p:txBody>
      </p:sp>
    </p:spTree>
    <p:extLst>
      <p:ext uri="{BB962C8B-B14F-4D97-AF65-F5344CB8AC3E}">
        <p14:creationId xmlns:p14="http://schemas.microsoft.com/office/powerpoint/2010/main" val="3477394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A6A535-9545-1CA3-A4CF-EEEA935EEF05}"/>
              </a:ext>
            </a:extLst>
          </p:cNvPr>
          <p:cNvPicPr>
            <a:picLocks noChangeAspect="1"/>
          </p:cNvPicPr>
          <p:nvPr/>
        </p:nvPicPr>
        <p:blipFill rotWithShape="1">
          <a:blip r:embed="rId2"/>
          <a:srcRect l="34140" t="26804" r="17969" b="11112"/>
          <a:stretch/>
        </p:blipFill>
        <p:spPr>
          <a:xfrm>
            <a:off x="1981200" y="495300"/>
            <a:ext cx="8401050" cy="6126050"/>
          </a:xfrm>
          <a:prstGeom prst="rect">
            <a:avLst/>
          </a:prstGeom>
        </p:spPr>
      </p:pic>
    </p:spTree>
    <p:extLst>
      <p:ext uri="{BB962C8B-B14F-4D97-AF65-F5344CB8AC3E}">
        <p14:creationId xmlns:p14="http://schemas.microsoft.com/office/powerpoint/2010/main" val="3931233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2A21DB-AAE5-1E12-BF5A-F953E6AFABF3}"/>
              </a:ext>
            </a:extLst>
          </p:cNvPr>
          <p:cNvPicPr>
            <a:picLocks noChangeAspect="1"/>
          </p:cNvPicPr>
          <p:nvPr/>
        </p:nvPicPr>
        <p:blipFill rotWithShape="1">
          <a:blip r:embed="rId2"/>
          <a:srcRect l="32813" t="27778" r="24140" b="6112"/>
          <a:stretch/>
        </p:blipFill>
        <p:spPr>
          <a:xfrm>
            <a:off x="400050" y="476250"/>
            <a:ext cx="5124450" cy="5738648"/>
          </a:xfrm>
          <a:prstGeom prst="rect">
            <a:avLst/>
          </a:prstGeom>
        </p:spPr>
      </p:pic>
      <p:pic>
        <p:nvPicPr>
          <p:cNvPr id="7" name="Picture 6">
            <a:extLst>
              <a:ext uri="{FF2B5EF4-FFF2-40B4-BE49-F238E27FC236}">
                <a16:creationId xmlns:a16="http://schemas.microsoft.com/office/drawing/2014/main" id="{5BEC0561-614E-E944-A68F-6070D77E7638}"/>
              </a:ext>
            </a:extLst>
          </p:cNvPr>
          <p:cNvPicPr>
            <a:picLocks noChangeAspect="1"/>
          </p:cNvPicPr>
          <p:nvPr/>
        </p:nvPicPr>
        <p:blipFill rotWithShape="1">
          <a:blip r:embed="rId3"/>
          <a:srcRect l="34687" t="45556" r="20234" b="5277"/>
          <a:stretch/>
        </p:blipFill>
        <p:spPr>
          <a:xfrm>
            <a:off x="5686426" y="476250"/>
            <a:ext cx="6210300" cy="5591175"/>
          </a:xfrm>
          <a:prstGeom prst="rect">
            <a:avLst/>
          </a:prstGeom>
        </p:spPr>
      </p:pic>
    </p:spTree>
    <p:extLst>
      <p:ext uri="{BB962C8B-B14F-4D97-AF65-F5344CB8AC3E}">
        <p14:creationId xmlns:p14="http://schemas.microsoft.com/office/powerpoint/2010/main" val="3783545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127733-11C3-24B3-D1F4-201A7CFAA96C}"/>
              </a:ext>
            </a:extLst>
          </p:cNvPr>
          <p:cNvSpPr>
            <a:spLocks noGrp="1"/>
          </p:cNvSpPr>
          <p:nvPr>
            <p:ph idx="1"/>
          </p:nvPr>
        </p:nvSpPr>
        <p:spPr>
          <a:xfrm>
            <a:off x="219075" y="415924"/>
            <a:ext cx="6153150" cy="6061075"/>
          </a:xfrm>
        </p:spPr>
        <p:txBody>
          <a:bodyPr>
            <a:normAutofit lnSpcReduction="10000"/>
          </a:bodyPr>
          <a:lstStyle/>
          <a:p>
            <a:pPr algn="just"/>
            <a:r>
              <a:rPr lang="en-US" sz="2400" dirty="0"/>
              <a:t>Point-to-point topologies : Allows one point to communicate with another point. It often refers to the communication structure more than the physical topology.</a:t>
            </a:r>
          </a:p>
          <a:p>
            <a:pPr algn="just"/>
            <a:r>
              <a:rPr lang="en-US" sz="2400" dirty="0"/>
              <a:t>Point-to-multipoint topologies: Allows one point to more than one  other point. </a:t>
            </a:r>
          </a:p>
          <a:p>
            <a:pPr algn="just"/>
            <a:r>
              <a:rPr lang="en-US" sz="2400" dirty="0"/>
              <a:t>The sensor can implement a subset of protocol functions to perform just a specialized part. Such a device is called a reduced-function device(RFD). An RFD cannot implement direct communications to another RFD.</a:t>
            </a:r>
          </a:p>
          <a:p>
            <a:pPr algn="just"/>
            <a:r>
              <a:rPr lang="en-US" sz="2400" dirty="0"/>
              <a:t>The coordinator that implements the full network functions is called a full-function device. An FFD can communicate directly with another FFD or with more than one FFD, forming peer-to-peer connections. Topologies where each FFD has a unique path to another FFD are called cluster tree topologies.</a:t>
            </a:r>
            <a:endParaRPr lang="en-IN" sz="2400" dirty="0"/>
          </a:p>
        </p:txBody>
      </p:sp>
      <p:pic>
        <p:nvPicPr>
          <p:cNvPr id="5" name="Picture 4">
            <a:extLst>
              <a:ext uri="{FF2B5EF4-FFF2-40B4-BE49-F238E27FC236}">
                <a16:creationId xmlns:a16="http://schemas.microsoft.com/office/drawing/2014/main" id="{D41EEB13-2AE5-FB22-32D2-B3C5367BA37A}"/>
              </a:ext>
            </a:extLst>
          </p:cNvPr>
          <p:cNvPicPr>
            <a:picLocks noChangeAspect="1"/>
          </p:cNvPicPr>
          <p:nvPr/>
        </p:nvPicPr>
        <p:blipFill rotWithShape="1">
          <a:blip r:embed="rId2"/>
          <a:srcRect l="33486" t="56618" r="43039" b="9702"/>
          <a:stretch/>
        </p:blipFill>
        <p:spPr>
          <a:xfrm>
            <a:off x="6800848" y="3784602"/>
            <a:ext cx="4933951" cy="2825748"/>
          </a:xfrm>
          <a:prstGeom prst="rect">
            <a:avLst/>
          </a:prstGeom>
        </p:spPr>
      </p:pic>
      <p:pic>
        <p:nvPicPr>
          <p:cNvPr id="7" name="Picture 6">
            <a:extLst>
              <a:ext uri="{FF2B5EF4-FFF2-40B4-BE49-F238E27FC236}">
                <a16:creationId xmlns:a16="http://schemas.microsoft.com/office/drawing/2014/main" id="{67EC2645-3C0F-89E9-C632-97579AEEF648}"/>
              </a:ext>
            </a:extLst>
          </p:cNvPr>
          <p:cNvPicPr>
            <a:picLocks noChangeAspect="1"/>
          </p:cNvPicPr>
          <p:nvPr/>
        </p:nvPicPr>
        <p:blipFill rotWithShape="1">
          <a:blip r:embed="rId3"/>
          <a:srcRect l="33359" t="25808" r="27344" b="31277"/>
          <a:stretch/>
        </p:blipFill>
        <p:spPr>
          <a:xfrm>
            <a:off x="6667500" y="415924"/>
            <a:ext cx="5067300" cy="3333752"/>
          </a:xfrm>
          <a:prstGeom prst="rect">
            <a:avLst/>
          </a:prstGeom>
        </p:spPr>
      </p:pic>
    </p:spTree>
    <p:extLst>
      <p:ext uri="{BB962C8B-B14F-4D97-AF65-F5344CB8AC3E}">
        <p14:creationId xmlns:p14="http://schemas.microsoft.com/office/powerpoint/2010/main" val="1640175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27D5-DBBF-8072-4876-2628A5475FDC}"/>
              </a:ext>
            </a:extLst>
          </p:cNvPr>
          <p:cNvSpPr>
            <a:spLocks noGrp="1"/>
          </p:cNvSpPr>
          <p:nvPr>
            <p:ph type="title"/>
          </p:nvPr>
        </p:nvSpPr>
        <p:spPr>
          <a:xfrm>
            <a:off x="838200" y="365125"/>
            <a:ext cx="10515600" cy="720725"/>
          </a:xfrm>
        </p:spPr>
        <p:txBody>
          <a:bodyPr>
            <a:normAutofit/>
          </a:bodyPr>
          <a:lstStyle/>
          <a:p>
            <a:r>
              <a:rPr lang="en-IN" sz="3200" b="1" dirty="0"/>
              <a:t>Gateways and Backhaul Sublayer</a:t>
            </a:r>
          </a:p>
        </p:txBody>
      </p:sp>
      <p:sp>
        <p:nvSpPr>
          <p:cNvPr id="3" name="Content Placeholder 2">
            <a:extLst>
              <a:ext uri="{FF2B5EF4-FFF2-40B4-BE49-F238E27FC236}">
                <a16:creationId xmlns:a16="http://schemas.microsoft.com/office/drawing/2014/main" id="{D11BBA36-1642-F6FA-0A01-6C46E1B62004}"/>
              </a:ext>
            </a:extLst>
          </p:cNvPr>
          <p:cNvSpPr>
            <a:spLocks noGrp="1"/>
          </p:cNvSpPr>
          <p:nvPr>
            <p:ph idx="1"/>
          </p:nvPr>
        </p:nvSpPr>
        <p:spPr>
          <a:xfrm>
            <a:off x="76199" y="1104899"/>
            <a:ext cx="11858625" cy="5619751"/>
          </a:xfrm>
        </p:spPr>
        <p:txBody>
          <a:bodyPr>
            <a:normAutofit/>
          </a:bodyPr>
          <a:lstStyle/>
          <a:p>
            <a:pPr algn="just"/>
            <a:r>
              <a:rPr lang="en-US" sz="2400" dirty="0"/>
              <a:t>Data collected from a smart object may need to be forwarded to a central station where data is processed. As this station is often in a different location from the smart object, data directly received from the sensor through an access technology needs to be forwarded to another medium (the backhaul) and transported to the central station.</a:t>
            </a:r>
          </a:p>
          <a:p>
            <a:pPr algn="just"/>
            <a:r>
              <a:rPr lang="en-US" sz="2400" dirty="0"/>
              <a:t> The gateway is in charge of this inter-medium communication. The smart objects are static or mobile within a limited area. The dedicated short-range communication (DSRC) allows vehicle-to-vehicle and vehicle-to infrastructure communication. </a:t>
            </a:r>
          </a:p>
          <a:p>
            <a:pPr algn="just"/>
            <a:r>
              <a:rPr lang="en-US" sz="2400" dirty="0"/>
              <a:t>In this model, the smart object’s position relative to the gateway is static. The car includes sensors and one gateway. Communication between the sensors and the gateway may involve wired or wireless technologies. </a:t>
            </a:r>
          </a:p>
          <a:p>
            <a:pPr algn="just"/>
            <a:r>
              <a:rPr lang="en-US" sz="2400" dirty="0"/>
              <a:t>Sensors may also be integrated into the road infrastructure and connect over a wired or wireless technology to a gateway on the side of the road. A wireless technology (DSRC operates in the upper 5 GHz range) is used for backhaul communication, peer-to-peer, or mesh communication between vehicles.</a:t>
            </a:r>
            <a:endParaRPr lang="en-IN" sz="2400" dirty="0"/>
          </a:p>
        </p:txBody>
      </p:sp>
    </p:spTree>
    <p:extLst>
      <p:ext uri="{BB962C8B-B14F-4D97-AF65-F5344CB8AC3E}">
        <p14:creationId xmlns:p14="http://schemas.microsoft.com/office/powerpoint/2010/main" val="3466606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4F30BF-9D7A-C1A0-E35E-859DA625439F}"/>
              </a:ext>
            </a:extLst>
          </p:cNvPr>
          <p:cNvPicPr>
            <a:picLocks noChangeAspect="1"/>
          </p:cNvPicPr>
          <p:nvPr/>
        </p:nvPicPr>
        <p:blipFill rotWithShape="1">
          <a:blip r:embed="rId2"/>
          <a:srcRect l="31719" t="17500" r="20000" b="13889"/>
          <a:stretch/>
        </p:blipFill>
        <p:spPr>
          <a:xfrm>
            <a:off x="733424" y="183236"/>
            <a:ext cx="9229726" cy="6674764"/>
          </a:xfrm>
          <a:prstGeom prst="rect">
            <a:avLst/>
          </a:prstGeom>
        </p:spPr>
      </p:pic>
    </p:spTree>
    <p:extLst>
      <p:ext uri="{BB962C8B-B14F-4D97-AF65-F5344CB8AC3E}">
        <p14:creationId xmlns:p14="http://schemas.microsoft.com/office/powerpoint/2010/main" val="38333005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867B9-F817-175C-B3F7-B6ABC31C845E}"/>
              </a:ext>
            </a:extLst>
          </p:cNvPr>
          <p:cNvSpPr>
            <a:spLocks noGrp="1"/>
          </p:cNvSpPr>
          <p:nvPr>
            <p:ph type="title"/>
          </p:nvPr>
        </p:nvSpPr>
        <p:spPr>
          <a:xfrm>
            <a:off x="838200" y="365126"/>
            <a:ext cx="10515600" cy="615950"/>
          </a:xfrm>
        </p:spPr>
        <p:txBody>
          <a:bodyPr>
            <a:normAutofit/>
          </a:bodyPr>
          <a:lstStyle/>
          <a:p>
            <a:r>
              <a:rPr lang="en-IN" sz="3200" b="1" dirty="0"/>
              <a:t>Network Transport Sublayer</a:t>
            </a:r>
          </a:p>
        </p:txBody>
      </p:sp>
      <p:sp>
        <p:nvSpPr>
          <p:cNvPr id="3" name="Content Placeholder 2">
            <a:extLst>
              <a:ext uri="{FF2B5EF4-FFF2-40B4-BE49-F238E27FC236}">
                <a16:creationId xmlns:a16="http://schemas.microsoft.com/office/drawing/2014/main" id="{0DA1C400-9DC3-6AF0-71D2-5F475F91070B}"/>
              </a:ext>
            </a:extLst>
          </p:cNvPr>
          <p:cNvSpPr>
            <a:spLocks noGrp="1"/>
          </p:cNvSpPr>
          <p:nvPr>
            <p:ph idx="1"/>
          </p:nvPr>
        </p:nvSpPr>
        <p:spPr>
          <a:xfrm>
            <a:off x="238125" y="981076"/>
            <a:ext cx="11753850" cy="5876924"/>
          </a:xfrm>
        </p:spPr>
        <p:txBody>
          <a:bodyPr>
            <a:normAutofit/>
          </a:bodyPr>
          <a:lstStyle/>
          <a:p>
            <a:pPr algn="just"/>
            <a:r>
              <a:rPr lang="en-US" sz="2400" b="0" i="0" u="none" strike="noStrike" baseline="0" dirty="0">
                <a:solidFill>
                  <a:srgbClr val="231F20"/>
                </a:solidFill>
                <a:latin typeface="CiscoSerif-Regular"/>
              </a:rPr>
              <a:t>This communication structure thus may involve peer-to-peer (for example, meter to meter), point-to-point (meter to headend station), point-to-multipoint (gateway or headend to multiple meters), unicast and multicast communications (software update to one or multiple systems). </a:t>
            </a:r>
          </a:p>
          <a:p>
            <a:pPr algn="just"/>
            <a:r>
              <a:rPr lang="en-US" sz="2400" b="0" i="0" u="none" strike="noStrike" baseline="0" dirty="0">
                <a:solidFill>
                  <a:srgbClr val="231F20"/>
                </a:solidFill>
                <a:latin typeface="CiscoSerif-Regular"/>
              </a:rPr>
              <a:t>In a multitenant environment (for example, electricity and gas consumption management), different systems may use the same communication pathways.</a:t>
            </a:r>
          </a:p>
          <a:p>
            <a:pPr algn="just"/>
            <a:r>
              <a:rPr lang="en-US" sz="2400" b="0" i="0" u="none" strike="noStrike" baseline="0" dirty="0">
                <a:solidFill>
                  <a:srgbClr val="231F20"/>
                </a:solidFill>
                <a:latin typeface="CiscoSerif-Regular"/>
              </a:rPr>
              <a:t>This communication occurs over multiple media (for example, power lines inside your house or a short-range wireless system like indoor Wi-Fi and/or ZigBee), a longer-range wireless system to the gateway, and yet another wireless or wired medium for backhaul </a:t>
            </a:r>
            <a:r>
              <a:rPr lang="en-IN" sz="2400" b="0" i="0" u="none" strike="noStrike" baseline="0" dirty="0">
                <a:solidFill>
                  <a:srgbClr val="231F20"/>
                </a:solidFill>
                <a:latin typeface="CiscoSerif-Regular"/>
              </a:rPr>
              <a:t>transmission</a:t>
            </a:r>
            <a:r>
              <a:rPr lang="en-IN" sz="2800" b="0" i="0" u="none" strike="noStrike" baseline="0" dirty="0">
                <a:solidFill>
                  <a:srgbClr val="231F20"/>
                </a:solidFill>
                <a:latin typeface="CiscoSerif-Regular"/>
              </a:rPr>
              <a:t>.</a:t>
            </a:r>
          </a:p>
          <a:p>
            <a:pPr algn="just"/>
            <a:r>
              <a:rPr lang="en-US" sz="2400" dirty="0">
                <a:solidFill>
                  <a:srgbClr val="231F20"/>
                </a:solidFill>
                <a:latin typeface="CiscoSerif-Regular"/>
              </a:rPr>
              <a:t>The flexibility of IP allows this protocol to be embedded in objects of very different natures, exchanging information over very different media, including low-power, lossy, </a:t>
            </a:r>
            <a:r>
              <a:rPr lang="en-IN" sz="2400" dirty="0">
                <a:solidFill>
                  <a:srgbClr val="231F20"/>
                </a:solidFill>
                <a:latin typeface="CiscoSerif-Regular"/>
              </a:rPr>
              <a:t>and low-bandwidth networks.</a:t>
            </a:r>
            <a:r>
              <a:rPr lang="en-US" sz="1800" b="0" i="0" u="none" strike="noStrike" baseline="0" dirty="0">
                <a:solidFill>
                  <a:srgbClr val="231F20"/>
                </a:solidFill>
                <a:latin typeface="CiscoSerif-Regular"/>
              </a:rPr>
              <a:t> </a:t>
            </a:r>
            <a:r>
              <a:rPr lang="en-US" sz="2400" b="0" i="0" u="none" strike="noStrike" baseline="0" dirty="0">
                <a:solidFill>
                  <a:srgbClr val="231F20"/>
                </a:solidFill>
                <a:latin typeface="CiscoSerif-Regular"/>
              </a:rPr>
              <a:t>For example, RFC 2464 describes how an IPv6 packet gets encapsulated over an Ethernet frame and is also used for IEEE 802.11 Wi-Fi.</a:t>
            </a:r>
            <a:endParaRPr lang="en-IN" sz="3200" dirty="0">
              <a:solidFill>
                <a:srgbClr val="231F20"/>
              </a:solidFill>
              <a:latin typeface="CiscoSerif-Regular"/>
            </a:endParaRPr>
          </a:p>
        </p:txBody>
      </p:sp>
    </p:spTree>
    <p:extLst>
      <p:ext uri="{BB962C8B-B14F-4D97-AF65-F5344CB8AC3E}">
        <p14:creationId xmlns:p14="http://schemas.microsoft.com/office/powerpoint/2010/main" val="4094383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395B94-86C0-8063-E046-C0C96D78F5F7}"/>
              </a:ext>
            </a:extLst>
          </p:cNvPr>
          <p:cNvSpPr>
            <a:spLocks noGrp="1"/>
          </p:cNvSpPr>
          <p:nvPr>
            <p:ph idx="1"/>
          </p:nvPr>
        </p:nvSpPr>
        <p:spPr>
          <a:xfrm>
            <a:off x="457199" y="730250"/>
            <a:ext cx="11382375" cy="4351338"/>
          </a:xfrm>
        </p:spPr>
        <p:txBody>
          <a:bodyPr>
            <a:normAutofit/>
          </a:bodyPr>
          <a:lstStyle/>
          <a:p>
            <a:pPr algn="just"/>
            <a:r>
              <a:rPr lang="en-US" sz="2400" b="0" i="0" u="none" strike="noStrike" baseline="0" dirty="0">
                <a:solidFill>
                  <a:srgbClr val="231F20"/>
                </a:solidFill>
                <a:latin typeface="CiscoSerif-Regular"/>
              </a:rPr>
              <a:t>Finally, the transport layer protocols built above IP (UDP and TCP) can easily be leveraged to decide whether the network should control the data packet delivery (with TCP) or whether the control task should be left to the application (UDP). UDP is a much lighter and faster protocol than TCP.</a:t>
            </a:r>
            <a:endParaRPr lang="en-IN" sz="2400" dirty="0"/>
          </a:p>
        </p:txBody>
      </p:sp>
    </p:spTree>
    <p:extLst>
      <p:ext uri="{BB962C8B-B14F-4D97-AF65-F5344CB8AC3E}">
        <p14:creationId xmlns:p14="http://schemas.microsoft.com/office/powerpoint/2010/main" val="11088227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84C0-977B-9B13-74F1-30831BCDEF50}"/>
              </a:ext>
            </a:extLst>
          </p:cNvPr>
          <p:cNvSpPr>
            <a:spLocks noGrp="1"/>
          </p:cNvSpPr>
          <p:nvPr>
            <p:ph type="title"/>
          </p:nvPr>
        </p:nvSpPr>
        <p:spPr>
          <a:xfrm>
            <a:off x="400050" y="127001"/>
            <a:ext cx="10515600" cy="482600"/>
          </a:xfrm>
        </p:spPr>
        <p:txBody>
          <a:bodyPr>
            <a:normAutofit/>
          </a:bodyPr>
          <a:lstStyle/>
          <a:p>
            <a:r>
              <a:rPr lang="en-IN" sz="2400" b="1" i="0" u="none" strike="noStrike" baseline="0" dirty="0">
                <a:solidFill>
                  <a:srgbClr val="231F20"/>
                </a:solidFill>
                <a:latin typeface="Cisco-Regular"/>
              </a:rPr>
              <a:t>IoT Network Management Sublayer</a:t>
            </a:r>
            <a:endParaRPr lang="en-IN" sz="5400" b="1" dirty="0"/>
          </a:p>
        </p:txBody>
      </p:sp>
      <p:sp>
        <p:nvSpPr>
          <p:cNvPr id="3" name="Content Placeholder 2">
            <a:extLst>
              <a:ext uri="{FF2B5EF4-FFF2-40B4-BE49-F238E27FC236}">
                <a16:creationId xmlns:a16="http://schemas.microsoft.com/office/drawing/2014/main" id="{EC014C2F-7558-57F8-3805-E16AB4F25322}"/>
              </a:ext>
            </a:extLst>
          </p:cNvPr>
          <p:cNvSpPr>
            <a:spLocks noGrp="1"/>
          </p:cNvSpPr>
          <p:nvPr>
            <p:ph idx="1"/>
          </p:nvPr>
        </p:nvSpPr>
        <p:spPr>
          <a:xfrm>
            <a:off x="276224" y="609601"/>
            <a:ext cx="11744325" cy="4351338"/>
          </a:xfrm>
        </p:spPr>
        <p:txBody>
          <a:bodyPr>
            <a:noAutofit/>
          </a:bodyPr>
          <a:lstStyle/>
          <a:p>
            <a:r>
              <a:rPr lang="en-US" sz="2400" dirty="0"/>
              <a:t>IP, TCP, and UDP bring connectivity to IoT networks. Upper-layer protocols need to take care of data transmission between the smart objects and other systems. Multiple protocols have been leveraged or created to solve IoT data communication problems.</a:t>
            </a:r>
          </a:p>
          <a:p>
            <a:pPr algn="l"/>
            <a:r>
              <a:rPr lang="en-US" sz="2400" b="0" i="0" u="none" strike="noStrike" baseline="0" dirty="0">
                <a:solidFill>
                  <a:srgbClr val="231F20"/>
                </a:solidFill>
                <a:latin typeface="CiscoSerif-Regular"/>
              </a:rPr>
              <a:t>To respond to the limits of web-based protocols, another protocol was created by the IETF Constrained Restful Environments (</a:t>
            </a:r>
            <a:r>
              <a:rPr lang="en-US" sz="2400" b="0" i="0" u="none" strike="noStrike" baseline="0" dirty="0" err="1">
                <a:solidFill>
                  <a:srgbClr val="231F20"/>
                </a:solidFill>
                <a:latin typeface="CiscoSerif-Regular"/>
              </a:rPr>
              <a:t>CoRE</a:t>
            </a:r>
            <a:r>
              <a:rPr lang="en-US" sz="2400" b="0" i="0" u="none" strike="noStrike" baseline="0" dirty="0">
                <a:solidFill>
                  <a:srgbClr val="231F20"/>
                </a:solidFill>
                <a:latin typeface="CiscoSerif-Regular"/>
              </a:rPr>
              <a:t>) working group: Constrained </a:t>
            </a:r>
            <a:r>
              <a:rPr lang="en-US" sz="2400" b="0" i="0" u="none" strike="noStrike" baseline="0" dirty="0" err="1">
                <a:solidFill>
                  <a:srgbClr val="231F20"/>
                </a:solidFill>
                <a:latin typeface="CiscoSerif-Regular"/>
              </a:rPr>
              <a:t>ApplicationProtocol</a:t>
            </a:r>
            <a:r>
              <a:rPr lang="en-US" sz="2400" b="0" i="0" u="none" strike="noStrike" baseline="0" dirty="0">
                <a:solidFill>
                  <a:srgbClr val="231F20"/>
                </a:solidFill>
                <a:latin typeface="CiscoSerif-Regular"/>
              </a:rPr>
              <a:t> (CoAP). CoAP uses some methods similar to those of HTTP (such as Get, Post, Put, and Delete) but implements a shorter list, thus limiting the size of the header.</a:t>
            </a:r>
          </a:p>
          <a:p>
            <a:pPr algn="l"/>
            <a:r>
              <a:rPr lang="en-US" sz="2400" b="0" i="0" u="none" strike="noStrike" baseline="0" dirty="0">
                <a:solidFill>
                  <a:srgbClr val="231F20"/>
                </a:solidFill>
                <a:latin typeface="CiscoSerif-Regular"/>
              </a:rPr>
              <a:t> CoAP also runs on UDP (whereas HTTP typically uses TCP). CoAP also adds a feature that is lacking in HTTP and very useful for IoT: observation. Observation allows the streaming of state changes as they occur, without requiring the receiver to query for these changes.</a:t>
            </a:r>
          </a:p>
          <a:p>
            <a:pPr marL="0" indent="0" algn="l">
              <a:buNone/>
            </a:pPr>
            <a:endParaRPr lang="en-IN" sz="2400" dirty="0"/>
          </a:p>
        </p:txBody>
      </p:sp>
    </p:spTree>
    <p:extLst>
      <p:ext uri="{BB962C8B-B14F-4D97-AF65-F5344CB8AC3E}">
        <p14:creationId xmlns:p14="http://schemas.microsoft.com/office/powerpoint/2010/main" val="2368389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222E6C-DF61-52D4-1005-C28C3BB690ED}"/>
              </a:ext>
            </a:extLst>
          </p:cNvPr>
          <p:cNvSpPr>
            <a:spLocks noGrp="1"/>
          </p:cNvSpPr>
          <p:nvPr>
            <p:ph idx="1"/>
          </p:nvPr>
        </p:nvSpPr>
        <p:spPr>
          <a:xfrm>
            <a:off x="533400" y="777875"/>
            <a:ext cx="11449050" cy="4351338"/>
          </a:xfrm>
        </p:spPr>
        <p:txBody>
          <a:bodyPr>
            <a:normAutofit/>
          </a:bodyPr>
          <a:lstStyle/>
          <a:p>
            <a:pPr algn="just"/>
            <a:r>
              <a:rPr lang="en-US" sz="2400" b="0" i="0" u="none" strike="noStrike" baseline="0" dirty="0">
                <a:solidFill>
                  <a:srgbClr val="231F20"/>
                </a:solidFill>
                <a:latin typeface="CiscoSerif-Regular"/>
              </a:rPr>
              <a:t>Another common IoT protocol utilized in these middle to upper layers is Message Queue Telemetry Transport (MQTT). MQTT uses a broker-based architecture. </a:t>
            </a:r>
          </a:p>
          <a:p>
            <a:pPr algn="just"/>
            <a:r>
              <a:rPr lang="en-US" sz="2400" b="0" i="0" u="none" strike="noStrike" baseline="0" dirty="0">
                <a:solidFill>
                  <a:srgbClr val="231F20"/>
                </a:solidFill>
                <a:latin typeface="CiscoSerif-Regular"/>
              </a:rPr>
              <a:t>The sensor can be set to be an MQTT publisher (publishes a piece of information), the application that needs to receive the information can be set as the MQTT subscriber, and any intermediary system can be set as a broker to relay the information between the publisher and the subscriber(s).</a:t>
            </a:r>
          </a:p>
          <a:p>
            <a:pPr algn="just"/>
            <a:r>
              <a:rPr lang="en-US" sz="2400" b="0" i="0" u="none" strike="noStrike" baseline="0" dirty="0">
                <a:solidFill>
                  <a:srgbClr val="231F20"/>
                </a:solidFill>
                <a:latin typeface="CiscoSerif-Regular"/>
              </a:rPr>
              <a:t>MQTT runs over TCP. A consequence of the reliance on TCP is that an MQTT client typically holds a connection open to the broker at all times. This may be a limiting factor in environments where loss is high or where computing resources are limited.</a:t>
            </a:r>
            <a:endParaRPr lang="en-IN" sz="2400" dirty="0"/>
          </a:p>
        </p:txBody>
      </p:sp>
    </p:spTree>
    <p:extLst>
      <p:ext uri="{BB962C8B-B14F-4D97-AF65-F5344CB8AC3E}">
        <p14:creationId xmlns:p14="http://schemas.microsoft.com/office/powerpoint/2010/main" val="4088006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01607FD-348D-85AC-8808-F001DFF819D1}"/>
              </a:ext>
            </a:extLst>
          </p:cNvPr>
          <p:cNvSpPr txBox="1">
            <a:spLocks/>
          </p:cNvSpPr>
          <p:nvPr/>
        </p:nvSpPr>
        <p:spPr>
          <a:xfrm>
            <a:off x="709611" y="367131"/>
            <a:ext cx="10772775" cy="4139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2800" b="1" dirty="0">
                <a:solidFill>
                  <a:schemeClr val="tx1"/>
                </a:solidFill>
                <a:latin typeface="Calibri" panose="020F0502020204030204" pitchFamily="34" charset="0"/>
                <a:cs typeface="Calibri" panose="020F0502020204030204" pitchFamily="34" charset="0"/>
              </a:rPr>
              <a:t>IoT Architectural Drivers</a:t>
            </a:r>
            <a:endParaRPr lang="en-IN" sz="2800" b="1" dirty="0">
              <a:solidFill>
                <a:schemeClr val="tx1"/>
              </a:solidFill>
              <a:latin typeface="Calibri" panose="020F0502020204030204" pitchFamily="34" charset="0"/>
              <a:cs typeface="Calibri" panose="020F0502020204030204" pitchFamily="34" charset="0"/>
            </a:endParaRPr>
          </a:p>
        </p:txBody>
      </p:sp>
      <p:graphicFrame>
        <p:nvGraphicFramePr>
          <p:cNvPr id="5" name="Table 5">
            <a:extLst>
              <a:ext uri="{FF2B5EF4-FFF2-40B4-BE49-F238E27FC236}">
                <a16:creationId xmlns:a16="http://schemas.microsoft.com/office/drawing/2014/main" id="{6D7F9682-89B5-0ED0-CDC5-DA8C97267DC6}"/>
              </a:ext>
            </a:extLst>
          </p:cNvPr>
          <p:cNvGraphicFramePr>
            <a:graphicFrameLocks noGrp="1"/>
          </p:cNvGraphicFramePr>
          <p:nvPr>
            <p:extLst>
              <p:ext uri="{D42A27DB-BD31-4B8C-83A1-F6EECF244321}">
                <p14:modId xmlns:p14="http://schemas.microsoft.com/office/powerpoint/2010/main" val="3217409594"/>
              </p:ext>
            </p:extLst>
          </p:nvPr>
        </p:nvGraphicFramePr>
        <p:xfrm>
          <a:off x="424206" y="851641"/>
          <a:ext cx="11321592" cy="5077820"/>
        </p:xfrm>
        <a:graphic>
          <a:graphicData uri="http://schemas.openxmlformats.org/drawingml/2006/table">
            <a:tbl>
              <a:tblPr firstRow="1" bandRow="1">
                <a:tableStyleId>{5C22544A-7EE6-4342-B048-85BDC9FD1C3A}</a:tableStyleId>
              </a:tblPr>
              <a:tblGrid>
                <a:gridCol w="3086755">
                  <a:extLst>
                    <a:ext uri="{9D8B030D-6E8A-4147-A177-3AD203B41FA5}">
                      <a16:colId xmlns:a16="http://schemas.microsoft.com/office/drawing/2014/main" val="3279643286"/>
                    </a:ext>
                  </a:extLst>
                </a:gridCol>
                <a:gridCol w="4070332">
                  <a:extLst>
                    <a:ext uri="{9D8B030D-6E8A-4147-A177-3AD203B41FA5}">
                      <a16:colId xmlns:a16="http://schemas.microsoft.com/office/drawing/2014/main" val="290522904"/>
                    </a:ext>
                  </a:extLst>
                </a:gridCol>
                <a:gridCol w="4164505">
                  <a:extLst>
                    <a:ext uri="{9D8B030D-6E8A-4147-A177-3AD203B41FA5}">
                      <a16:colId xmlns:a16="http://schemas.microsoft.com/office/drawing/2014/main" val="1672130607"/>
                    </a:ext>
                  </a:extLst>
                </a:gridCol>
              </a:tblGrid>
              <a:tr h="661678">
                <a:tc>
                  <a:txBody>
                    <a:bodyPr/>
                    <a:lstStyle/>
                    <a:p>
                      <a:pPr algn="ctr"/>
                      <a:r>
                        <a:rPr lang="en-US" sz="2000" b="1" dirty="0">
                          <a:solidFill>
                            <a:schemeClr val="tx1"/>
                          </a:solidFill>
                        </a:rPr>
                        <a:t>Challenge </a:t>
                      </a:r>
                      <a:endParaRPr lang="en-IN" sz="2000" b="1" dirty="0">
                        <a:solidFill>
                          <a:schemeClr val="tx1"/>
                        </a:solidFill>
                      </a:endParaRPr>
                    </a:p>
                  </a:txBody>
                  <a:tcPr/>
                </a:tc>
                <a:tc>
                  <a:txBody>
                    <a:bodyPr/>
                    <a:lstStyle/>
                    <a:p>
                      <a:pPr algn="ctr"/>
                      <a:r>
                        <a:rPr lang="en-US" sz="2000" b="1" dirty="0">
                          <a:solidFill>
                            <a:schemeClr val="tx1"/>
                          </a:solidFill>
                        </a:rPr>
                        <a:t>Description </a:t>
                      </a:r>
                      <a:endParaRPr lang="en-IN" sz="2000" b="1" dirty="0">
                        <a:solidFill>
                          <a:schemeClr val="tx1"/>
                        </a:solidFill>
                      </a:endParaRPr>
                    </a:p>
                  </a:txBody>
                  <a:tcPr/>
                </a:tc>
                <a:tc>
                  <a:txBody>
                    <a:bodyPr/>
                    <a:lstStyle/>
                    <a:p>
                      <a:pPr algn="ctr"/>
                      <a:r>
                        <a:rPr lang="en-US" sz="2000" b="1" dirty="0">
                          <a:solidFill>
                            <a:schemeClr val="tx1"/>
                          </a:solidFill>
                        </a:rPr>
                        <a:t>IoT Architectural Change Required</a:t>
                      </a:r>
                      <a:endParaRPr lang="en-IN" sz="2000" b="1" dirty="0">
                        <a:solidFill>
                          <a:schemeClr val="tx1"/>
                        </a:solidFill>
                      </a:endParaRPr>
                    </a:p>
                  </a:txBody>
                  <a:tcPr/>
                </a:tc>
                <a:extLst>
                  <a:ext uri="{0D108BD9-81ED-4DB2-BD59-A6C34878D82A}">
                    <a16:rowId xmlns:a16="http://schemas.microsoft.com/office/drawing/2014/main" val="1908657717"/>
                  </a:ext>
                </a:extLst>
              </a:tr>
              <a:tr h="2208071">
                <a:tc>
                  <a:txBody>
                    <a:bodyPr/>
                    <a:lstStyle/>
                    <a:p>
                      <a:r>
                        <a:rPr lang="en-US" b="1" dirty="0"/>
                        <a:t>Support for legacy devices</a:t>
                      </a:r>
                      <a:endParaRPr lang="en-IN" b="1" dirty="0"/>
                    </a:p>
                  </a:txBody>
                  <a:tcPr/>
                </a:tc>
                <a:tc>
                  <a:txBody>
                    <a:bodyPr/>
                    <a:lstStyle/>
                    <a:p>
                      <a:pPr algn="just"/>
                      <a:r>
                        <a:rPr lang="en-US" dirty="0"/>
                        <a:t>An IoT network often comprises a collection of modern, IT-capable endpoints as well as legacy, non-IP devices that rely on serial or proprietary protocols</a:t>
                      </a:r>
                      <a:endParaRPr lang="en-IN" dirty="0"/>
                    </a:p>
                  </a:txBody>
                  <a:tcPr/>
                </a:tc>
                <a:tc>
                  <a:txBody>
                    <a:bodyPr/>
                    <a:lstStyle/>
                    <a:p>
                      <a:pPr algn="just"/>
                      <a:r>
                        <a:rPr lang="en-US" dirty="0"/>
                        <a:t>Digital transformation is a long process that may take many years and IoT networks need to support protocol translation and/or tunnelling mechanism to support legacy protocols over standards-based protocols such as Ethernet and IP.</a:t>
                      </a:r>
                      <a:endParaRPr lang="en-IN" dirty="0"/>
                    </a:p>
                  </a:txBody>
                  <a:tcPr/>
                </a:tc>
                <a:extLst>
                  <a:ext uri="{0D108BD9-81ED-4DB2-BD59-A6C34878D82A}">
                    <a16:rowId xmlns:a16="http://schemas.microsoft.com/office/drawing/2014/main" val="3026056346"/>
                  </a:ext>
                </a:extLst>
              </a:tr>
              <a:tr h="2208071">
                <a:tc>
                  <a:txBody>
                    <a:bodyPr/>
                    <a:lstStyle/>
                    <a:p>
                      <a:r>
                        <a:rPr lang="en-US" b="1" dirty="0"/>
                        <a:t>The need for data to be analyzed in real time</a:t>
                      </a:r>
                      <a:endParaRPr lang="en-IN" b="1" dirty="0"/>
                    </a:p>
                  </a:txBody>
                  <a:tcPr/>
                </a:tc>
                <a:tc>
                  <a:txBody>
                    <a:bodyPr/>
                    <a:lstStyle/>
                    <a:p>
                      <a:pPr algn="just"/>
                      <a:r>
                        <a:rPr lang="en-US" dirty="0"/>
                        <a:t>Whereas traditional IT networks perform scheduled batch processing of data needs to be analyzed and responded to in real-time</a:t>
                      </a:r>
                      <a:endParaRPr lang="en-IN" dirty="0"/>
                    </a:p>
                  </a:txBody>
                  <a:tcPr/>
                </a:tc>
                <a:tc>
                  <a:txBody>
                    <a:bodyPr/>
                    <a:lstStyle/>
                    <a:p>
                      <a:pPr algn="just"/>
                      <a:r>
                        <a:rPr lang="en-US" dirty="0"/>
                        <a:t>Analytics software needs to be positioned closer to the edge and should support real-time streaming analytics. Traditional IT analytics software are better suited to batch-level analytics that occur after the fact.</a:t>
                      </a:r>
                      <a:endParaRPr lang="en-IN" dirty="0"/>
                    </a:p>
                  </a:txBody>
                  <a:tcPr/>
                </a:tc>
                <a:extLst>
                  <a:ext uri="{0D108BD9-81ED-4DB2-BD59-A6C34878D82A}">
                    <a16:rowId xmlns:a16="http://schemas.microsoft.com/office/drawing/2014/main" val="483533981"/>
                  </a:ext>
                </a:extLst>
              </a:tr>
            </a:tbl>
          </a:graphicData>
        </a:graphic>
      </p:graphicFrame>
    </p:spTree>
    <p:extLst>
      <p:ext uri="{BB962C8B-B14F-4D97-AF65-F5344CB8AC3E}">
        <p14:creationId xmlns:p14="http://schemas.microsoft.com/office/powerpoint/2010/main" val="326371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7B8DA-28BB-0E76-A1DD-4D3EA6784767}"/>
              </a:ext>
            </a:extLst>
          </p:cNvPr>
          <p:cNvSpPr>
            <a:spLocks noGrp="1"/>
          </p:cNvSpPr>
          <p:nvPr>
            <p:ph type="title"/>
          </p:nvPr>
        </p:nvSpPr>
        <p:spPr>
          <a:xfrm>
            <a:off x="838200" y="365125"/>
            <a:ext cx="10515600" cy="549275"/>
          </a:xfrm>
        </p:spPr>
        <p:txBody>
          <a:bodyPr>
            <a:normAutofit/>
          </a:bodyPr>
          <a:lstStyle/>
          <a:p>
            <a:r>
              <a:rPr lang="en-US" sz="2400" b="1" i="0" u="none" strike="noStrike" baseline="0" dirty="0">
                <a:solidFill>
                  <a:srgbClr val="231F20"/>
                </a:solidFill>
                <a:latin typeface="Calibri" panose="020F0502020204030204" pitchFamily="34" charset="0"/>
                <a:cs typeface="Calibri" panose="020F0502020204030204" pitchFamily="34" charset="0"/>
              </a:rPr>
              <a:t>Layer 3: Applications and Analytics Layer</a:t>
            </a:r>
            <a:endParaRPr lang="en-IN" sz="24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F664E443-79F3-C39B-2EB3-30B0956351BC}"/>
              </a:ext>
            </a:extLst>
          </p:cNvPr>
          <p:cNvSpPr>
            <a:spLocks noGrp="1"/>
          </p:cNvSpPr>
          <p:nvPr>
            <p:ph idx="1"/>
          </p:nvPr>
        </p:nvSpPr>
        <p:spPr>
          <a:xfrm>
            <a:off x="266700" y="1111250"/>
            <a:ext cx="11582400" cy="4908550"/>
          </a:xfrm>
        </p:spPr>
        <p:txBody>
          <a:bodyPr>
            <a:normAutofit/>
          </a:bodyPr>
          <a:lstStyle/>
          <a:p>
            <a:pPr algn="just"/>
            <a:r>
              <a:rPr lang="en-IN" sz="2000" b="0" i="0" u="none" strike="noStrike" baseline="0" dirty="0">
                <a:solidFill>
                  <a:srgbClr val="231F20"/>
                </a:solidFill>
                <a:latin typeface="Calibri" panose="020F0502020204030204" pitchFamily="34" charset="0"/>
                <a:cs typeface="Calibri" panose="020F0502020204030204" pitchFamily="34" charset="0"/>
              </a:rPr>
              <a:t>From an architectural </a:t>
            </a:r>
            <a:r>
              <a:rPr lang="en-US" sz="2000" b="0" i="0" u="none" strike="noStrike" baseline="0" dirty="0">
                <a:solidFill>
                  <a:srgbClr val="231F20"/>
                </a:solidFill>
                <a:latin typeface="Calibri" panose="020F0502020204030204" pitchFamily="34" charset="0"/>
                <a:cs typeface="Calibri" panose="020F0502020204030204" pitchFamily="34" charset="0"/>
              </a:rPr>
              <a:t>standpoint, one basic classification can be as follows:</a:t>
            </a:r>
          </a:p>
          <a:p>
            <a:pPr algn="just"/>
            <a:r>
              <a:rPr lang="en-IN" sz="2000" b="1" i="0" u="none" strike="noStrike" baseline="0" dirty="0">
                <a:solidFill>
                  <a:srgbClr val="231F20"/>
                </a:solidFill>
                <a:latin typeface="Calibri" panose="020F0502020204030204" pitchFamily="34" charset="0"/>
                <a:cs typeface="Calibri" panose="020F0502020204030204" pitchFamily="34" charset="0"/>
              </a:rPr>
              <a:t>Analytics application:</a:t>
            </a:r>
            <a:r>
              <a:rPr lang="en-US" sz="2000" b="0" i="0" u="none" strike="noStrike" baseline="0" dirty="0">
                <a:solidFill>
                  <a:srgbClr val="231F20"/>
                </a:solidFill>
                <a:latin typeface="Calibri" panose="020F0502020204030204" pitchFamily="34" charset="0"/>
                <a:cs typeface="Calibri" panose="020F0502020204030204" pitchFamily="34" charset="0"/>
              </a:rPr>
              <a:t> This type of application collects data from multiple smart objects, processes the collected data, and displays information resulting from the data that was processed. The display can be about any aspect of the IoT network, from historical reports, statistics, or trends to individual system states</a:t>
            </a:r>
            <a:r>
              <a:rPr lang="en-US" sz="1800" b="0" i="0" u="none" strike="noStrike" baseline="0" dirty="0">
                <a:solidFill>
                  <a:srgbClr val="231F20"/>
                </a:solidFill>
                <a:latin typeface="Calibri" panose="020F0502020204030204" pitchFamily="34" charset="0"/>
                <a:cs typeface="Calibri" panose="020F0502020204030204" pitchFamily="34" charset="0"/>
              </a:rPr>
              <a:t>.</a:t>
            </a:r>
          </a:p>
          <a:p>
            <a:pPr algn="just"/>
            <a:r>
              <a:rPr lang="en-US" sz="2000" b="1" i="0" u="none" strike="noStrike" baseline="0" dirty="0">
                <a:solidFill>
                  <a:srgbClr val="231F20"/>
                </a:solidFill>
                <a:latin typeface="Calibri" panose="020F0502020204030204" pitchFamily="34" charset="0"/>
                <a:cs typeface="Calibri" panose="020F0502020204030204" pitchFamily="34" charset="0"/>
              </a:rPr>
              <a:t>Control application: </a:t>
            </a:r>
            <a:r>
              <a:rPr lang="en-US" sz="2000" b="0" i="0" u="none" strike="noStrike" baseline="0" dirty="0">
                <a:solidFill>
                  <a:srgbClr val="231F20"/>
                </a:solidFill>
                <a:latin typeface="Calibri" panose="020F0502020204030204" pitchFamily="34" charset="0"/>
                <a:cs typeface="Calibri" panose="020F0502020204030204" pitchFamily="34" charset="0"/>
              </a:rPr>
              <a:t>This type of application controls the behavior of the smart object or the behavior of an object related to the smart object. For example, a pressure sensor may be connected to a pump. A control application increases the pump speed when the connected sensor detects a drop in pressure.</a:t>
            </a:r>
          </a:p>
          <a:p>
            <a:pPr algn="just"/>
            <a:r>
              <a:rPr lang="en-US" sz="2000" b="0" i="0" u="none" strike="noStrike" baseline="0" dirty="0">
                <a:solidFill>
                  <a:srgbClr val="231F20"/>
                </a:solidFill>
                <a:latin typeface="Calibri" panose="020F0502020204030204" pitchFamily="34" charset="0"/>
                <a:cs typeface="Calibri" panose="020F0502020204030204" pitchFamily="34" charset="0"/>
              </a:rPr>
              <a:t> Control applications are very useful for controlling complex aspects of an IoT network with a logic that cannot be programmed inside a single IoT object, either because the configured changes are too complex to fit into the local system or because the configured changes rely on parameters that include elements outside the IoT object.</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112930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C650A-9394-2B32-A34B-809C5F7BAF69}"/>
              </a:ext>
            </a:extLst>
          </p:cNvPr>
          <p:cNvSpPr>
            <a:spLocks noGrp="1"/>
          </p:cNvSpPr>
          <p:nvPr>
            <p:ph type="title"/>
          </p:nvPr>
        </p:nvSpPr>
        <p:spPr>
          <a:xfrm>
            <a:off x="838200" y="365125"/>
            <a:ext cx="10515600" cy="530225"/>
          </a:xfrm>
        </p:spPr>
        <p:txBody>
          <a:bodyPr>
            <a:normAutofit/>
          </a:bodyPr>
          <a:lstStyle/>
          <a:p>
            <a:r>
              <a:rPr lang="en-IN" sz="2400" b="1" i="0" u="none" strike="noStrike" baseline="0" dirty="0">
                <a:solidFill>
                  <a:srgbClr val="231F20"/>
                </a:solidFill>
                <a:latin typeface="Calibri" panose="020F0502020204030204" pitchFamily="34" charset="0"/>
                <a:cs typeface="Calibri" panose="020F0502020204030204" pitchFamily="34" charset="0"/>
              </a:rPr>
              <a:t>Data Versus Network Analytics</a:t>
            </a:r>
            <a:endParaRPr lang="en-IN" sz="24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191D6776-F05A-4307-2CD8-E71A361604E6}"/>
              </a:ext>
            </a:extLst>
          </p:cNvPr>
          <p:cNvSpPr>
            <a:spLocks noGrp="1"/>
          </p:cNvSpPr>
          <p:nvPr>
            <p:ph idx="1"/>
          </p:nvPr>
        </p:nvSpPr>
        <p:spPr/>
        <p:txBody>
          <a:bodyPr>
            <a:normAutofit/>
          </a:bodyPr>
          <a:lstStyle/>
          <a:p>
            <a:r>
              <a:rPr lang="en-IN" sz="2400" b="1" i="0" u="none" strike="noStrike" baseline="0" dirty="0">
                <a:solidFill>
                  <a:srgbClr val="231F20"/>
                </a:solidFill>
                <a:latin typeface="Calibri" panose="020F0502020204030204" pitchFamily="34" charset="0"/>
                <a:cs typeface="Calibri" panose="020F0502020204030204" pitchFamily="34" charset="0"/>
              </a:rPr>
              <a:t>Data analytics</a:t>
            </a:r>
          </a:p>
          <a:p>
            <a:r>
              <a:rPr lang="en-IN" sz="2400" b="1" i="0" u="none" strike="noStrike" baseline="0" dirty="0">
                <a:solidFill>
                  <a:srgbClr val="231F20"/>
                </a:solidFill>
                <a:latin typeface="Calibri" panose="020F0502020204030204" pitchFamily="34" charset="0"/>
                <a:cs typeface="Calibri" panose="020F0502020204030204" pitchFamily="34" charset="0"/>
              </a:rPr>
              <a:t>Network analytics</a:t>
            </a:r>
          </a:p>
          <a:p>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098879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3614-EC8F-80CC-8360-7A1BF01A3A26}"/>
              </a:ext>
            </a:extLst>
          </p:cNvPr>
          <p:cNvSpPr>
            <a:spLocks noGrp="1"/>
          </p:cNvSpPr>
          <p:nvPr>
            <p:ph type="title"/>
          </p:nvPr>
        </p:nvSpPr>
        <p:spPr>
          <a:xfrm>
            <a:off x="838200" y="365126"/>
            <a:ext cx="10515600" cy="863600"/>
          </a:xfrm>
        </p:spPr>
        <p:txBody>
          <a:bodyPr/>
          <a:lstStyle/>
          <a:p>
            <a:r>
              <a:rPr lang="en-US" dirty="0"/>
              <a:t>Data Analytics versus Business Benefits</a:t>
            </a:r>
            <a:endParaRPr lang="en-IN" dirty="0"/>
          </a:p>
        </p:txBody>
      </p:sp>
      <p:sp>
        <p:nvSpPr>
          <p:cNvPr id="3" name="Content Placeholder 2">
            <a:extLst>
              <a:ext uri="{FF2B5EF4-FFF2-40B4-BE49-F238E27FC236}">
                <a16:creationId xmlns:a16="http://schemas.microsoft.com/office/drawing/2014/main" id="{4A3D8F3F-5FDD-B0C7-8B6C-769D12F365A7}"/>
              </a:ext>
            </a:extLst>
          </p:cNvPr>
          <p:cNvSpPr>
            <a:spLocks noGrp="1"/>
          </p:cNvSpPr>
          <p:nvPr>
            <p:ph idx="1"/>
          </p:nvPr>
        </p:nvSpPr>
        <p:spPr>
          <a:xfrm>
            <a:off x="838200" y="1253331"/>
            <a:ext cx="10972800" cy="4351338"/>
          </a:xfrm>
        </p:spPr>
        <p:txBody>
          <a:bodyPr/>
          <a:lstStyle/>
          <a:p>
            <a:pPr algn="just"/>
            <a:r>
              <a:rPr lang="en-US" dirty="0"/>
              <a:t> </a:t>
            </a:r>
            <a:r>
              <a:rPr lang="en-US" sz="2400" dirty="0"/>
              <a:t>A flexible analytics and control applications is Cisco Jasper, which provides a turnkey cloud-based for IoT management and monitoring.</a:t>
            </a:r>
          </a:p>
          <a:p>
            <a:pPr algn="just"/>
            <a:r>
              <a:rPr lang="en-US" sz="2400" dirty="0"/>
              <a:t>An alert system can be deployed to avoid delay between the time when a machine goes into the error state and the time when a repair team visits the machine location.</a:t>
            </a:r>
            <a:endParaRPr lang="en-IN" sz="2400" dirty="0"/>
          </a:p>
        </p:txBody>
      </p:sp>
    </p:spTree>
    <p:extLst>
      <p:ext uri="{BB962C8B-B14F-4D97-AF65-F5344CB8AC3E}">
        <p14:creationId xmlns:p14="http://schemas.microsoft.com/office/powerpoint/2010/main" val="33858655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424A0-C3DF-12A5-21CB-FA79E849AC9E}"/>
              </a:ext>
            </a:extLst>
          </p:cNvPr>
          <p:cNvSpPr>
            <a:spLocks noGrp="1"/>
          </p:cNvSpPr>
          <p:nvPr>
            <p:ph type="title"/>
          </p:nvPr>
        </p:nvSpPr>
        <p:spPr>
          <a:xfrm>
            <a:off x="838200" y="365125"/>
            <a:ext cx="10515600" cy="492125"/>
          </a:xfrm>
        </p:spPr>
        <p:txBody>
          <a:bodyPr>
            <a:noAutofit/>
          </a:bodyPr>
          <a:lstStyle/>
          <a:p>
            <a:r>
              <a:rPr lang="en-US" sz="3200" b="1" dirty="0"/>
              <a:t>Smart services</a:t>
            </a:r>
            <a:endParaRPr lang="en-IN" sz="3200" b="1" dirty="0"/>
          </a:p>
        </p:txBody>
      </p:sp>
      <p:sp>
        <p:nvSpPr>
          <p:cNvPr id="3" name="Content Placeholder 2">
            <a:extLst>
              <a:ext uri="{FF2B5EF4-FFF2-40B4-BE49-F238E27FC236}">
                <a16:creationId xmlns:a16="http://schemas.microsoft.com/office/drawing/2014/main" id="{5FF6B9B1-2560-A69E-67C0-A4B19E2CFF67}"/>
              </a:ext>
            </a:extLst>
          </p:cNvPr>
          <p:cNvSpPr>
            <a:spLocks noGrp="1"/>
          </p:cNvSpPr>
          <p:nvPr>
            <p:ph idx="1"/>
          </p:nvPr>
        </p:nvSpPr>
        <p:spPr>
          <a:xfrm>
            <a:off x="371475" y="1111249"/>
            <a:ext cx="11458575" cy="5381626"/>
          </a:xfrm>
        </p:spPr>
        <p:txBody>
          <a:bodyPr>
            <a:normAutofit fontScale="92500" lnSpcReduction="10000"/>
          </a:bodyPr>
          <a:lstStyle/>
          <a:p>
            <a:pPr algn="just"/>
            <a:r>
              <a:rPr lang="en-US" sz="2600" i="0" u="none" strike="noStrike" baseline="0" dirty="0">
                <a:solidFill>
                  <a:srgbClr val="231F20"/>
                </a:solidFill>
                <a:latin typeface="Calibri" panose="020F0502020204030204" pitchFamily="34" charset="0"/>
                <a:cs typeface="Calibri" panose="020F0502020204030204" pitchFamily="34" charset="0"/>
              </a:rPr>
              <a:t>The ability to use IoT to improve operations is often termed “smart services.” This term is generic, and in many cases the term is used but its meaning is often stretched to include one form of service or another where an additional level of intelligence is provided</a:t>
            </a:r>
            <a:r>
              <a:rPr lang="en-US" sz="3000" i="0" u="none" strike="noStrike" baseline="0" dirty="0">
                <a:solidFill>
                  <a:srgbClr val="231F20"/>
                </a:solidFill>
                <a:latin typeface="Calibri" panose="020F0502020204030204" pitchFamily="34" charset="0"/>
                <a:cs typeface="Calibri" panose="020F0502020204030204" pitchFamily="34" charset="0"/>
              </a:rPr>
              <a:t>.</a:t>
            </a:r>
          </a:p>
          <a:p>
            <a:pPr algn="just"/>
            <a:r>
              <a:rPr lang="en-US" sz="2600" i="0" u="none" strike="noStrike" baseline="0" dirty="0">
                <a:solidFill>
                  <a:srgbClr val="231F20"/>
                </a:solidFill>
                <a:latin typeface="Calibri" panose="020F0502020204030204" pitchFamily="34" charset="0"/>
                <a:cs typeface="Calibri" panose="020F0502020204030204" pitchFamily="34" charset="0"/>
              </a:rPr>
              <a:t>Smart services can also be used to measure the efficiency of machines by detecting machine output, speed, or other forms of usage evaluation. Entire operations can be optimized with IoT. </a:t>
            </a:r>
          </a:p>
          <a:p>
            <a:pPr algn="just"/>
            <a:r>
              <a:rPr lang="en-US" sz="2600" i="0" u="none" strike="noStrike" baseline="0" dirty="0">
                <a:solidFill>
                  <a:srgbClr val="231F20"/>
                </a:solidFill>
                <a:latin typeface="Calibri" panose="020F0502020204030204" pitchFamily="34" charset="0"/>
                <a:cs typeface="Calibri" panose="020F0502020204030204" pitchFamily="34" charset="0"/>
              </a:rPr>
              <a:t>In hospitality, for example, presence and motion sensors can evaluate the number of guests in a lobby and redirect personnel accordingly. The same type of action can be taken in a store where a customer is detected as staying longer than the typical amount of time in front of a shelf. Personnel can be deployed to provide assistance.</a:t>
            </a:r>
          </a:p>
          <a:p>
            <a:pPr algn="just"/>
            <a:r>
              <a:rPr lang="en-US" sz="2600" i="0" u="none" strike="noStrike" baseline="0" dirty="0">
                <a:solidFill>
                  <a:srgbClr val="231F20"/>
                </a:solidFill>
                <a:latin typeface="Calibri" panose="020F0502020204030204" pitchFamily="34" charset="0"/>
                <a:cs typeface="Calibri" panose="020F0502020204030204" pitchFamily="34" charset="0"/>
              </a:rPr>
              <a:t>Movement of people and objects on factory floors can be analyzed to optimize the </a:t>
            </a:r>
            <a:r>
              <a:rPr lang="en-IN" sz="2600" i="0" u="none" strike="noStrike" baseline="0" dirty="0">
                <a:solidFill>
                  <a:srgbClr val="231F20"/>
                </a:solidFill>
                <a:latin typeface="Calibri" panose="020F0502020204030204" pitchFamily="34" charset="0"/>
                <a:cs typeface="Calibri" panose="020F0502020204030204" pitchFamily="34" charset="0"/>
              </a:rPr>
              <a:t>production flow.</a:t>
            </a:r>
          </a:p>
          <a:p>
            <a:pPr algn="l"/>
            <a:r>
              <a:rPr lang="en-US" sz="2600" dirty="0">
                <a:solidFill>
                  <a:srgbClr val="231F20"/>
                </a:solidFill>
                <a:latin typeface="Calibri" panose="020F0502020204030204" pitchFamily="34" charset="0"/>
                <a:cs typeface="Calibri" panose="020F0502020204030204" pitchFamily="34" charset="0"/>
              </a:rPr>
              <a:t>Smart services can be integrated into an IoT system. For example, sensors can be integrated in a light bulb. A sensor can turn a light on or off based on the presence of a </a:t>
            </a:r>
            <a:r>
              <a:rPr lang="en-IN" sz="2600" dirty="0">
                <a:solidFill>
                  <a:srgbClr val="231F20"/>
                </a:solidFill>
                <a:latin typeface="Calibri" panose="020F0502020204030204" pitchFamily="34" charset="0"/>
                <a:cs typeface="Calibri" panose="020F0502020204030204" pitchFamily="34" charset="0"/>
              </a:rPr>
              <a:t>human in the room.</a:t>
            </a:r>
          </a:p>
        </p:txBody>
      </p:sp>
    </p:spTree>
    <p:extLst>
      <p:ext uri="{BB962C8B-B14F-4D97-AF65-F5344CB8AC3E}">
        <p14:creationId xmlns:p14="http://schemas.microsoft.com/office/powerpoint/2010/main" val="2757614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8B516B-AE38-0546-FF67-F33E53DF8427}"/>
              </a:ext>
            </a:extLst>
          </p:cNvPr>
          <p:cNvSpPr>
            <a:spLocks noGrp="1"/>
          </p:cNvSpPr>
          <p:nvPr>
            <p:ph idx="1"/>
          </p:nvPr>
        </p:nvSpPr>
        <p:spPr>
          <a:xfrm>
            <a:off x="314325" y="444500"/>
            <a:ext cx="11249025" cy="4351338"/>
          </a:xfrm>
        </p:spPr>
        <p:txBody>
          <a:bodyPr>
            <a:normAutofit lnSpcReduction="10000"/>
          </a:bodyPr>
          <a:lstStyle/>
          <a:p>
            <a:pPr algn="just"/>
            <a:r>
              <a:rPr lang="en-US" sz="2400" b="0" i="0" u="none" strike="noStrike" baseline="0" dirty="0">
                <a:solidFill>
                  <a:srgbClr val="231F20"/>
                </a:solidFill>
                <a:latin typeface="Calibri" panose="020F0502020204030204" pitchFamily="34" charset="0"/>
                <a:cs typeface="Calibri" panose="020F0502020204030204" pitchFamily="34" charset="0"/>
              </a:rPr>
              <a:t>An even smarter system can communicate with other systems in the house, learn the human movement pattern, and anticipate the presence of a human, turning on the light just before the person enters the room.</a:t>
            </a:r>
          </a:p>
          <a:p>
            <a:pPr algn="just"/>
            <a:r>
              <a:rPr lang="en-US" sz="2400" b="0" i="0" u="none" strike="noStrike" baseline="0" dirty="0">
                <a:solidFill>
                  <a:srgbClr val="231F20"/>
                </a:solidFill>
                <a:latin typeface="Calibri" panose="020F0502020204030204" pitchFamily="34" charset="0"/>
                <a:cs typeface="Calibri" panose="020F0502020204030204" pitchFamily="34" charset="0"/>
              </a:rPr>
              <a:t> An even smarter system can use smarter sensors that analyze multiple parameters to detect human mood and modify accordingly the light color to adapt to the learned preferences, or to convey either a more relaxing or a more dynamic environment.</a:t>
            </a:r>
          </a:p>
          <a:p>
            <a:pPr algn="just"/>
            <a:r>
              <a:rPr lang="en-US" sz="2400" b="0" i="0" u="none" strike="noStrike" baseline="0" dirty="0">
                <a:solidFill>
                  <a:srgbClr val="231F20"/>
                </a:solidFill>
                <a:latin typeface="Calibri" panose="020F0502020204030204" pitchFamily="34" charset="0"/>
                <a:cs typeface="Calibri" panose="020F0502020204030204" pitchFamily="34" charset="0"/>
              </a:rPr>
              <a:t>Light bulbs are a simple example. By connecting to other systems in the house, efficiencies can be coordinated. For example, the house entry alarm system or the heating system can coordinate with the presence detector in a light bulb to adapt to detected changes. </a:t>
            </a:r>
          </a:p>
          <a:p>
            <a:pPr algn="just"/>
            <a:r>
              <a:rPr lang="en-US" sz="2400" b="0" i="0" u="none" strike="noStrike" baseline="0" dirty="0">
                <a:solidFill>
                  <a:srgbClr val="231F20"/>
                </a:solidFill>
                <a:latin typeface="Calibri" panose="020F0502020204030204" pitchFamily="34" charset="0"/>
                <a:cs typeface="Calibri" panose="020F0502020204030204" pitchFamily="34" charset="0"/>
              </a:rPr>
              <a:t>The alarm system can disable volumetric movement alarms in zones where a known person is detected. The heating system can adapt the temperature to human presence or </a:t>
            </a:r>
            <a:r>
              <a:rPr lang="en-IN" sz="2400" b="0" i="0" u="none" strike="noStrike" baseline="0" dirty="0">
                <a:solidFill>
                  <a:srgbClr val="231F20"/>
                </a:solidFill>
                <a:latin typeface="Calibri" panose="020F0502020204030204" pitchFamily="34" charset="0"/>
                <a:cs typeface="Calibri" panose="020F0502020204030204" pitchFamily="34" charset="0"/>
              </a:rPr>
              <a:t>detected personal preferences.</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203619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A52D4-5D97-32F6-CD74-90BFEF306086}"/>
              </a:ext>
            </a:extLst>
          </p:cNvPr>
          <p:cNvSpPr>
            <a:spLocks noGrp="1"/>
          </p:cNvSpPr>
          <p:nvPr>
            <p:ph type="title"/>
          </p:nvPr>
        </p:nvSpPr>
        <p:spPr>
          <a:xfrm>
            <a:off x="838200" y="365126"/>
            <a:ext cx="10515600" cy="615950"/>
          </a:xfrm>
        </p:spPr>
        <p:txBody>
          <a:bodyPr>
            <a:normAutofit/>
          </a:bodyPr>
          <a:lstStyle/>
          <a:p>
            <a:r>
              <a:rPr lang="en-US" sz="2400" b="1" i="0" u="none" strike="noStrike" baseline="0" dirty="0">
                <a:solidFill>
                  <a:srgbClr val="231F20"/>
                </a:solidFill>
                <a:latin typeface="Calibri" panose="020F0502020204030204" pitchFamily="34" charset="0"/>
                <a:cs typeface="Calibri" panose="020F0502020204030204" pitchFamily="34" charset="0"/>
              </a:rPr>
              <a:t>IoT Data Management and Compute Stack</a:t>
            </a:r>
            <a:endParaRPr lang="en-IN" sz="24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D0EAAB2E-B20F-F36B-BA5E-7BAF9838A52B}"/>
              </a:ext>
            </a:extLst>
          </p:cNvPr>
          <p:cNvSpPr>
            <a:spLocks noGrp="1"/>
          </p:cNvSpPr>
          <p:nvPr>
            <p:ph idx="1"/>
          </p:nvPr>
        </p:nvSpPr>
        <p:spPr>
          <a:xfrm>
            <a:off x="457200" y="1139825"/>
            <a:ext cx="5572125" cy="4351338"/>
          </a:xfrm>
        </p:spPr>
        <p:txBody>
          <a:bodyPr/>
          <a:lstStyle/>
          <a:p>
            <a:pPr algn="just"/>
            <a:r>
              <a:rPr lang="en-US" dirty="0"/>
              <a:t>New requirements are:</a:t>
            </a:r>
          </a:p>
          <a:p>
            <a:pPr marL="0" indent="0" algn="just">
              <a:buNone/>
            </a:pPr>
            <a:r>
              <a:rPr lang="en-US" dirty="0"/>
              <a:t>Minimizing the latency</a:t>
            </a:r>
          </a:p>
          <a:p>
            <a:pPr marL="0" indent="0" algn="just">
              <a:buNone/>
            </a:pPr>
            <a:r>
              <a:rPr lang="en-US" dirty="0"/>
              <a:t>Conserving network bandwidth</a:t>
            </a:r>
          </a:p>
          <a:p>
            <a:pPr marL="0" indent="0" algn="just">
              <a:buNone/>
            </a:pPr>
            <a:r>
              <a:rPr lang="en-US" dirty="0"/>
              <a:t>Increasing local efficiency</a:t>
            </a:r>
          </a:p>
          <a:p>
            <a:pPr marL="0" indent="0" algn="just">
              <a:buNone/>
            </a:pPr>
            <a:r>
              <a:rPr lang="en-US" dirty="0"/>
              <a:t>Data management in traditional IT is simple. The endpoints communicate over  an IP core network to servers in the data center or cloud.</a:t>
            </a:r>
            <a:endParaRPr lang="en-IN" dirty="0"/>
          </a:p>
        </p:txBody>
      </p:sp>
      <p:pic>
        <p:nvPicPr>
          <p:cNvPr id="5" name="Picture 4">
            <a:extLst>
              <a:ext uri="{FF2B5EF4-FFF2-40B4-BE49-F238E27FC236}">
                <a16:creationId xmlns:a16="http://schemas.microsoft.com/office/drawing/2014/main" id="{54D27CFA-A480-9EC9-77C2-227A86EAE3BB}"/>
              </a:ext>
            </a:extLst>
          </p:cNvPr>
          <p:cNvPicPr>
            <a:picLocks noChangeAspect="1"/>
          </p:cNvPicPr>
          <p:nvPr/>
        </p:nvPicPr>
        <p:blipFill rotWithShape="1">
          <a:blip r:embed="rId2"/>
          <a:srcRect l="34880" t="19934" r="26517" b="35868"/>
          <a:stretch/>
        </p:blipFill>
        <p:spPr>
          <a:xfrm>
            <a:off x="6410324" y="1139824"/>
            <a:ext cx="4876801" cy="4251325"/>
          </a:xfrm>
          <a:prstGeom prst="rect">
            <a:avLst/>
          </a:prstGeom>
        </p:spPr>
      </p:pic>
    </p:spTree>
    <p:extLst>
      <p:ext uri="{BB962C8B-B14F-4D97-AF65-F5344CB8AC3E}">
        <p14:creationId xmlns:p14="http://schemas.microsoft.com/office/powerpoint/2010/main" val="4463859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E2871C-4BDF-8D8B-89E2-F0FE36EA3A3B}"/>
              </a:ext>
            </a:extLst>
          </p:cNvPr>
          <p:cNvSpPr>
            <a:spLocks noGrp="1"/>
          </p:cNvSpPr>
          <p:nvPr>
            <p:ph idx="1"/>
          </p:nvPr>
        </p:nvSpPr>
        <p:spPr>
          <a:xfrm>
            <a:off x="533399" y="425449"/>
            <a:ext cx="11058525" cy="5622925"/>
          </a:xfrm>
        </p:spPr>
        <p:txBody>
          <a:bodyPr>
            <a:noAutofit/>
          </a:bodyPr>
          <a:lstStyle/>
          <a:p>
            <a:pPr marL="0" indent="0" algn="just">
              <a:buNone/>
            </a:pPr>
            <a:r>
              <a:rPr lang="en-US" sz="2400" b="0" i="0" u="none" strike="noStrike" baseline="0" dirty="0">
                <a:solidFill>
                  <a:srgbClr val="231F20"/>
                </a:solidFill>
              </a:rPr>
              <a:t>IoT systems function differently. Several data-related problems need to be addressed:</a:t>
            </a:r>
          </a:p>
          <a:p>
            <a:pPr marL="0" indent="0" algn="just">
              <a:buNone/>
            </a:pPr>
            <a:r>
              <a:rPr lang="en-US" sz="2400" b="0" i="0" u="none" strike="noStrike" baseline="0" dirty="0">
                <a:solidFill>
                  <a:srgbClr val="0067B2"/>
                </a:solidFill>
              </a:rPr>
              <a:t>■ </a:t>
            </a:r>
            <a:r>
              <a:rPr lang="en-US" sz="2400" b="0" i="0" u="none" strike="noStrike" baseline="0" dirty="0">
                <a:solidFill>
                  <a:srgbClr val="231F20"/>
                </a:solidFill>
              </a:rPr>
              <a:t>Bandwidth in last-mile IoT networks is very limited. When dealing with thousands/ millions of devices, available bandwidth may be on order of tens of Kbps per device </a:t>
            </a:r>
            <a:r>
              <a:rPr lang="en-IN" sz="2400" b="0" i="0" u="none" strike="noStrike" baseline="0" dirty="0">
                <a:solidFill>
                  <a:srgbClr val="231F20"/>
                </a:solidFill>
              </a:rPr>
              <a:t>or even less.</a:t>
            </a:r>
          </a:p>
          <a:p>
            <a:pPr marL="0" indent="0" algn="just">
              <a:buNone/>
            </a:pPr>
            <a:r>
              <a:rPr lang="en-US" sz="2400" b="0" i="0" u="none" strike="noStrike" baseline="0" dirty="0">
                <a:solidFill>
                  <a:srgbClr val="0067B2"/>
                </a:solidFill>
              </a:rPr>
              <a:t>■ </a:t>
            </a:r>
            <a:r>
              <a:rPr lang="en-US" sz="2400" b="0" i="0" u="none" strike="noStrike" baseline="0" dirty="0">
                <a:solidFill>
                  <a:srgbClr val="231F20"/>
                </a:solidFill>
              </a:rPr>
              <a:t>Latency can be very high. Instead of dealing with latency in the milliseconds range, large IoT networks often introduce latency of hundreds to thousands of </a:t>
            </a:r>
            <a:r>
              <a:rPr lang="en-IN" sz="2400" b="0" i="0" u="none" strike="noStrike" baseline="0" dirty="0">
                <a:solidFill>
                  <a:srgbClr val="231F20"/>
                </a:solidFill>
              </a:rPr>
              <a:t>milliseconds.</a:t>
            </a:r>
          </a:p>
          <a:p>
            <a:pPr marL="0" indent="0" algn="just">
              <a:buNone/>
            </a:pPr>
            <a:r>
              <a:rPr lang="en-US" sz="2400" b="0" i="0" u="none" strike="noStrike" baseline="0" dirty="0">
                <a:solidFill>
                  <a:srgbClr val="0067B2"/>
                </a:solidFill>
              </a:rPr>
              <a:t>■ </a:t>
            </a:r>
            <a:r>
              <a:rPr lang="en-US" sz="2400" b="0" i="0" u="none" strike="noStrike" baseline="0" dirty="0">
                <a:solidFill>
                  <a:srgbClr val="231F20"/>
                </a:solidFill>
              </a:rPr>
              <a:t>Network backhaul from the gateway can be unreliable and often depends on 3G/LTE or even satellite links. Backhaul links can also be expensive if a per-byte data usage </a:t>
            </a:r>
            <a:r>
              <a:rPr lang="en-IN" sz="2400" b="0" i="0" u="none" strike="noStrike" baseline="0" dirty="0">
                <a:solidFill>
                  <a:srgbClr val="231F20"/>
                </a:solidFill>
              </a:rPr>
              <a:t>model is necessary.</a:t>
            </a:r>
          </a:p>
          <a:p>
            <a:pPr marL="0" indent="0" algn="just">
              <a:buNone/>
            </a:pPr>
            <a:r>
              <a:rPr lang="en-US" sz="2400" b="0" i="0" u="none" strike="noStrike" baseline="0" dirty="0">
                <a:solidFill>
                  <a:srgbClr val="0067B2"/>
                </a:solidFill>
              </a:rPr>
              <a:t>■ </a:t>
            </a:r>
            <a:r>
              <a:rPr lang="en-US" sz="2400" b="0" i="0" u="none" strike="noStrike" baseline="0" dirty="0">
                <a:solidFill>
                  <a:srgbClr val="231F20"/>
                </a:solidFill>
              </a:rPr>
              <a:t>The volume of data transmitted over the backhaul can be high, and much of the data may not really be that interesting (such as simple polling messages).</a:t>
            </a:r>
          </a:p>
          <a:p>
            <a:pPr marL="0" indent="0" algn="just">
              <a:buNone/>
            </a:pPr>
            <a:r>
              <a:rPr lang="en-US" sz="2400" b="0" i="0" u="none" strike="noStrike" baseline="0" dirty="0">
                <a:solidFill>
                  <a:srgbClr val="0067B2"/>
                </a:solidFill>
              </a:rPr>
              <a:t>■ </a:t>
            </a:r>
            <a:r>
              <a:rPr lang="en-US" sz="2400" b="0" i="0" u="none" strike="noStrike" baseline="0" dirty="0">
                <a:solidFill>
                  <a:srgbClr val="231F20"/>
                </a:solidFill>
              </a:rPr>
              <a:t>Big data is getting bigger. The concept of storing and analyzing all sensor data in the cloud is impractical. The sheer volume of data generated makes real-time analysis and response to the data almost impossible.</a:t>
            </a:r>
            <a:endParaRPr lang="en-IN" sz="2400" dirty="0"/>
          </a:p>
        </p:txBody>
      </p:sp>
    </p:spTree>
    <p:extLst>
      <p:ext uri="{BB962C8B-B14F-4D97-AF65-F5344CB8AC3E}">
        <p14:creationId xmlns:p14="http://schemas.microsoft.com/office/powerpoint/2010/main" val="28546607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EB5DA-46ED-89BA-E252-A45B11F499E8}"/>
              </a:ext>
            </a:extLst>
          </p:cNvPr>
          <p:cNvSpPr>
            <a:spLocks noGrp="1"/>
          </p:cNvSpPr>
          <p:nvPr>
            <p:ph type="title"/>
          </p:nvPr>
        </p:nvSpPr>
        <p:spPr>
          <a:xfrm>
            <a:off x="838200" y="365125"/>
            <a:ext cx="10515600" cy="625475"/>
          </a:xfrm>
        </p:spPr>
        <p:txBody>
          <a:bodyPr>
            <a:normAutofit fontScale="90000"/>
          </a:bodyPr>
          <a:lstStyle/>
          <a:p>
            <a:r>
              <a:rPr lang="en-US" dirty="0"/>
              <a:t>Fog Computing</a:t>
            </a:r>
            <a:endParaRPr lang="en-IN" dirty="0"/>
          </a:p>
        </p:txBody>
      </p:sp>
      <p:sp>
        <p:nvSpPr>
          <p:cNvPr id="3" name="Content Placeholder 2">
            <a:extLst>
              <a:ext uri="{FF2B5EF4-FFF2-40B4-BE49-F238E27FC236}">
                <a16:creationId xmlns:a16="http://schemas.microsoft.com/office/drawing/2014/main" id="{593BFB9B-8815-A164-04AF-201A8797BC8C}"/>
              </a:ext>
            </a:extLst>
          </p:cNvPr>
          <p:cNvSpPr>
            <a:spLocks noGrp="1"/>
          </p:cNvSpPr>
          <p:nvPr>
            <p:ph idx="1"/>
          </p:nvPr>
        </p:nvSpPr>
        <p:spPr>
          <a:xfrm>
            <a:off x="495299" y="1253331"/>
            <a:ext cx="11382375" cy="4351338"/>
          </a:xfrm>
        </p:spPr>
        <p:txBody>
          <a:bodyPr/>
          <a:lstStyle/>
          <a:p>
            <a:pPr algn="just"/>
            <a:r>
              <a:rPr lang="en-US" sz="2400" b="0" i="0" u="none" strike="noStrike" baseline="0" dirty="0">
                <a:solidFill>
                  <a:srgbClr val="231F20"/>
                </a:solidFill>
                <a:latin typeface="Calibri" panose="020F0502020204030204" pitchFamily="34" charset="0"/>
                <a:cs typeface="Calibri" panose="020F0502020204030204" pitchFamily="34" charset="0"/>
              </a:rPr>
              <a:t>The best-known embodiment of edge services in IoT is fog computing. Any device with computing, storage, and network connectivity can be a fog node. Examples include industrial controllers, switches, routers, embedded servers, and IoT gateways. </a:t>
            </a:r>
          </a:p>
          <a:p>
            <a:pPr algn="just"/>
            <a:r>
              <a:rPr lang="en-US" sz="2400" b="0" i="0" u="none" strike="noStrike" baseline="0" dirty="0">
                <a:solidFill>
                  <a:srgbClr val="231F20"/>
                </a:solidFill>
                <a:latin typeface="Calibri" panose="020F0502020204030204" pitchFamily="34" charset="0"/>
                <a:cs typeface="Calibri" panose="020F0502020204030204" pitchFamily="34" charset="0"/>
              </a:rPr>
              <a:t>Analyzing IoT data close to where it is collected minimizes latency, offloads gigabytes of network traffic from the core network, and keeps sensitive data inside the local network.</a:t>
            </a:r>
          </a:p>
          <a:p>
            <a:pPr algn="l"/>
            <a:r>
              <a:rPr lang="en-US" sz="2400" b="0" i="0" u="none" strike="noStrike" baseline="0" dirty="0">
                <a:solidFill>
                  <a:srgbClr val="231F20"/>
                </a:solidFill>
                <a:latin typeface="Calibri" panose="020F0502020204030204" pitchFamily="34" charset="0"/>
                <a:cs typeface="Calibri" panose="020F0502020204030204" pitchFamily="34" charset="0"/>
              </a:rPr>
              <a:t>An advantage of this structure is that the fog node allows intelligence gathering (such as analytics) and control from the closest possible point, and in doing so, it allows better </a:t>
            </a:r>
            <a:r>
              <a:rPr lang="en-IN" sz="2400" b="0" i="0" u="none" strike="noStrike" baseline="0" dirty="0">
                <a:solidFill>
                  <a:srgbClr val="231F20"/>
                </a:solidFill>
                <a:latin typeface="Calibri" panose="020F0502020204030204" pitchFamily="34" charset="0"/>
                <a:cs typeface="Calibri" panose="020F0502020204030204" pitchFamily="34" charset="0"/>
              </a:rPr>
              <a:t>performance over constrained networks.</a:t>
            </a:r>
          </a:p>
          <a:p>
            <a:pPr algn="l"/>
            <a:r>
              <a:rPr lang="en-US" sz="2400" i="0" u="none" strike="noStrike" baseline="0" dirty="0">
                <a:solidFill>
                  <a:srgbClr val="231F20"/>
                </a:solidFill>
                <a:latin typeface="Calibri" panose="020F0502020204030204" pitchFamily="34" charset="0"/>
                <a:cs typeface="Calibri" panose="020F0502020204030204" pitchFamily="34" charset="0"/>
              </a:rPr>
              <a:t>Fog services are typically accomplished very close to the edge device, sitting as close to the IoT endpoints as possible.</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85068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240F67-6A43-D855-A950-AAD512690271}"/>
              </a:ext>
            </a:extLst>
          </p:cNvPr>
          <p:cNvPicPr>
            <a:picLocks noChangeAspect="1"/>
          </p:cNvPicPr>
          <p:nvPr/>
        </p:nvPicPr>
        <p:blipFill rotWithShape="1">
          <a:blip r:embed="rId2"/>
          <a:srcRect l="32265" t="36389" r="24141" b="6805"/>
          <a:stretch/>
        </p:blipFill>
        <p:spPr>
          <a:xfrm>
            <a:off x="1724025" y="819150"/>
            <a:ext cx="7905750" cy="5794716"/>
          </a:xfrm>
          <a:prstGeom prst="rect">
            <a:avLst/>
          </a:prstGeom>
        </p:spPr>
      </p:pic>
    </p:spTree>
    <p:extLst>
      <p:ext uri="{BB962C8B-B14F-4D97-AF65-F5344CB8AC3E}">
        <p14:creationId xmlns:p14="http://schemas.microsoft.com/office/powerpoint/2010/main" val="38239775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1C6EE1-4ED6-DC7C-D5F4-0B46AB6DD91B}"/>
              </a:ext>
            </a:extLst>
          </p:cNvPr>
          <p:cNvSpPr>
            <a:spLocks noGrp="1"/>
          </p:cNvSpPr>
          <p:nvPr>
            <p:ph idx="1"/>
          </p:nvPr>
        </p:nvSpPr>
        <p:spPr>
          <a:xfrm>
            <a:off x="390525" y="454025"/>
            <a:ext cx="11487150" cy="4351338"/>
          </a:xfrm>
        </p:spPr>
        <p:txBody>
          <a:bodyPr>
            <a:normAutofit/>
          </a:bodyPr>
          <a:lstStyle/>
          <a:p>
            <a:pPr algn="just"/>
            <a:r>
              <a:rPr lang="en-US" sz="2400" b="0" i="0" u="none" strike="noStrike" baseline="0" dirty="0">
                <a:solidFill>
                  <a:srgbClr val="231F20"/>
                </a:solidFill>
                <a:latin typeface="Calibri" panose="020F0502020204030204" pitchFamily="34" charset="0"/>
                <a:cs typeface="Calibri" panose="020F0502020204030204" pitchFamily="34" charset="0"/>
              </a:rPr>
              <a:t>IoT fog computing enables data to be preprocessed and correlated with other inputs to produce relevant information. This data can then be used as real-time, actionable knowledge by IoT-enabled applications. Longer term, this data can be used to gain a deeper understanding of network behavior and systems for the purpose of developing proactive </a:t>
            </a:r>
            <a:r>
              <a:rPr lang="en-IN" sz="2400" b="0" i="0" u="none" strike="noStrike" baseline="0" dirty="0">
                <a:solidFill>
                  <a:srgbClr val="231F20"/>
                </a:solidFill>
                <a:latin typeface="Calibri" panose="020F0502020204030204" pitchFamily="34" charset="0"/>
                <a:cs typeface="Calibri" panose="020F0502020204030204" pitchFamily="34" charset="0"/>
              </a:rPr>
              <a:t>policies, processes, and responses.</a:t>
            </a:r>
          </a:p>
          <a:p>
            <a:pPr algn="just"/>
            <a:r>
              <a:rPr lang="en-US" sz="2400" b="0" i="0" u="none" strike="noStrike" baseline="0" dirty="0">
                <a:solidFill>
                  <a:srgbClr val="231F20"/>
                </a:solidFill>
                <a:latin typeface="Calibri" panose="020F0502020204030204" pitchFamily="34" charset="0"/>
                <a:cs typeface="Calibri" panose="020F0502020204030204" pitchFamily="34" charset="0"/>
              </a:rPr>
              <a:t>Fog applications are as diverse as the Internet of Things itself. What they have in common is data reduction—monitoring or analyzing real-time data from network-connected things and then initiating an action, such as locking a door, changing equipment settings, applying the brakes on a train, zooming a video camera, opening a valve in response to a pressure reading, creating a bar chart, or sending an alert to a technician to make a preventive </a:t>
            </a:r>
            <a:r>
              <a:rPr lang="en-IN" sz="2400" b="0" i="0" u="none" strike="noStrike" baseline="0" dirty="0">
                <a:solidFill>
                  <a:srgbClr val="231F20"/>
                </a:solidFill>
                <a:latin typeface="Calibri" panose="020F0502020204030204" pitchFamily="34" charset="0"/>
                <a:cs typeface="Calibri" panose="020F0502020204030204" pitchFamily="34" charset="0"/>
              </a:rPr>
              <a:t>repair.</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52357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C055D-E7B9-5EE4-2A8E-9632CDB0D275}"/>
              </a:ext>
            </a:extLst>
          </p:cNvPr>
          <p:cNvSpPr>
            <a:spLocks noGrp="1"/>
          </p:cNvSpPr>
          <p:nvPr>
            <p:ph type="title"/>
          </p:nvPr>
        </p:nvSpPr>
        <p:spPr>
          <a:xfrm>
            <a:off x="657224" y="499533"/>
            <a:ext cx="10772775" cy="707098"/>
          </a:xfrm>
        </p:spPr>
        <p:txBody>
          <a:bodyPr>
            <a:normAutofit/>
          </a:bodyPr>
          <a:lstStyle/>
          <a:p>
            <a:pPr algn="ctr"/>
            <a:r>
              <a:rPr lang="en-US" sz="2800" b="1" dirty="0">
                <a:solidFill>
                  <a:schemeClr val="bg1"/>
                </a:solidFill>
              </a:rPr>
              <a:t>Scale </a:t>
            </a:r>
            <a:endParaRPr lang="en-IN" sz="2800" b="1" dirty="0">
              <a:solidFill>
                <a:schemeClr val="bg1"/>
              </a:solidFill>
            </a:endParaRPr>
          </a:p>
        </p:txBody>
      </p:sp>
      <p:sp>
        <p:nvSpPr>
          <p:cNvPr id="3" name="Content Placeholder 2">
            <a:extLst>
              <a:ext uri="{FF2B5EF4-FFF2-40B4-BE49-F238E27FC236}">
                <a16:creationId xmlns:a16="http://schemas.microsoft.com/office/drawing/2014/main" id="{98B0881E-486F-0EB3-C662-CD70FFDCCF24}"/>
              </a:ext>
            </a:extLst>
          </p:cNvPr>
          <p:cNvSpPr>
            <a:spLocks noGrp="1"/>
          </p:cNvSpPr>
          <p:nvPr>
            <p:ph idx="1"/>
          </p:nvPr>
        </p:nvSpPr>
        <p:spPr>
          <a:xfrm>
            <a:off x="657223" y="1427219"/>
            <a:ext cx="10772775" cy="3766185"/>
          </a:xfrm>
        </p:spPr>
        <p:txBody>
          <a:bodyPr>
            <a:normAutofit/>
          </a:bodyPr>
          <a:lstStyle/>
          <a:p>
            <a:pPr algn="just">
              <a:lnSpc>
                <a:spcPct val="150000"/>
              </a:lnSpc>
              <a:buFont typeface="Arial" panose="020B0604020202020204" pitchFamily="34" charset="0"/>
              <a:buChar char="•"/>
            </a:pPr>
            <a:r>
              <a:rPr lang="en-US" sz="2000" b="0" i="0" u="none" strike="noStrike" baseline="0" dirty="0">
                <a:solidFill>
                  <a:srgbClr val="231F20"/>
                </a:solidFill>
                <a:latin typeface="CiscoSerif-Regular"/>
              </a:rPr>
              <a:t>The scale of a typical IT network is on the order of several thousand devices—typically printers, mobile wireless devices, laptops, servers, and so on.</a:t>
            </a:r>
          </a:p>
          <a:p>
            <a:pPr algn="just">
              <a:lnSpc>
                <a:spcPct val="150000"/>
              </a:lnSpc>
              <a:buFont typeface="Arial" panose="020B0604020202020204" pitchFamily="34" charset="0"/>
              <a:buChar char="•"/>
            </a:pPr>
            <a:r>
              <a:rPr lang="en-IN" sz="2000" b="0" i="0" u="none" strike="noStrike" baseline="0" dirty="0">
                <a:solidFill>
                  <a:srgbClr val="231F20"/>
                </a:solidFill>
                <a:latin typeface="CiscoSerif-Regular"/>
              </a:rPr>
              <a:t> The traditional three-layer </a:t>
            </a:r>
            <a:r>
              <a:rPr lang="en-US" sz="2000" b="0" i="0" u="none" strike="noStrike" baseline="0" dirty="0">
                <a:solidFill>
                  <a:srgbClr val="231F20"/>
                </a:solidFill>
                <a:latin typeface="CiscoSerif-Regular"/>
              </a:rPr>
              <a:t>campus networking model, supporting access, distribution, and core (with sub architectures for WAN, Wi-Fi, data center, etc.), is well understood.</a:t>
            </a:r>
            <a:endParaRPr lang="en-IN" sz="2800" dirty="0"/>
          </a:p>
        </p:txBody>
      </p:sp>
    </p:spTree>
    <p:extLst>
      <p:ext uri="{BB962C8B-B14F-4D97-AF65-F5344CB8AC3E}">
        <p14:creationId xmlns:p14="http://schemas.microsoft.com/office/powerpoint/2010/main" val="27345092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825418-E8D5-0C5B-2A83-BFF286762082}"/>
              </a:ext>
            </a:extLst>
          </p:cNvPr>
          <p:cNvSpPr>
            <a:spLocks noGrp="1"/>
          </p:cNvSpPr>
          <p:nvPr>
            <p:ph idx="1"/>
          </p:nvPr>
        </p:nvSpPr>
        <p:spPr>
          <a:xfrm>
            <a:off x="466724" y="682625"/>
            <a:ext cx="11401425" cy="5080000"/>
          </a:xfrm>
        </p:spPr>
        <p:txBody>
          <a:bodyPr>
            <a:normAutofit/>
          </a:bodyPr>
          <a:lstStyle/>
          <a:p>
            <a:r>
              <a:rPr lang="en-US" sz="1800" b="0" i="0" u="none" strike="noStrike" baseline="0" dirty="0">
                <a:solidFill>
                  <a:srgbClr val="231F20"/>
                </a:solidFill>
                <a:latin typeface="CiscoSerif-Regular"/>
              </a:rPr>
              <a:t>The defining characteristic of fog computing are as follows:</a:t>
            </a:r>
          </a:p>
          <a:p>
            <a:pPr marL="0" indent="0" algn="l">
              <a:buNone/>
            </a:pPr>
            <a:r>
              <a:rPr lang="en-US" sz="1800" b="1" i="0" u="none" strike="noStrike" baseline="0" dirty="0">
                <a:solidFill>
                  <a:srgbClr val="231F20"/>
                </a:solidFill>
                <a:latin typeface="CiscoSerif-Bold"/>
              </a:rPr>
              <a:t>Contextual location awareness and low latency: </a:t>
            </a:r>
            <a:r>
              <a:rPr lang="en-US" sz="1800" b="0" i="0" u="none" strike="noStrike" baseline="0" dirty="0">
                <a:solidFill>
                  <a:srgbClr val="231F20"/>
                </a:solidFill>
                <a:latin typeface="CiscoSerif-Regular"/>
              </a:rPr>
              <a:t>The fog node sits as close to the IoT endpoint as possible to deliver distributed computing.</a:t>
            </a:r>
          </a:p>
          <a:p>
            <a:pPr marL="0" indent="0" algn="l">
              <a:buNone/>
            </a:pPr>
            <a:r>
              <a:rPr lang="en-US" sz="1800" b="0" i="0" u="none" strike="noStrike" baseline="0" dirty="0">
                <a:solidFill>
                  <a:srgbClr val="0067B2"/>
                </a:solidFill>
                <a:latin typeface="ZapfDingbatsITC"/>
              </a:rPr>
              <a:t> </a:t>
            </a:r>
            <a:r>
              <a:rPr lang="en-US" sz="1800" b="1" i="0" u="none" strike="noStrike" baseline="0" dirty="0">
                <a:solidFill>
                  <a:srgbClr val="231F20"/>
                </a:solidFill>
                <a:latin typeface="CiscoSerif-Bold"/>
              </a:rPr>
              <a:t>Geographic distribution: </a:t>
            </a:r>
            <a:r>
              <a:rPr lang="en-US" sz="1800" b="0" i="0" u="none" strike="noStrike" baseline="0" dirty="0">
                <a:solidFill>
                  <a:srgbClr val="231F20"/>
                </a:solidFill>
                <a:latin typeface="CiscoSerif-Regular"/>
              </a:rPr>
              <a:t>In sharp contrast to the more centralized cloud, the services and applications targeted by the fog nodes demand widely distributed </a:t>
            </a:r>
            <a:r>
              <a:rPr lang="en-IN" sz="1800" b="0" i="0" u="none" strike="noStrike" baseline="0" dirty="0">
                <a:solidFill>
                  <a:srgbClr val="231F20"/>
                </a:solidFill>
                <a:latin typeface="CiscoSerif-Regular"/>
              </a:rPr>
              <a:t>deployments.</a:t>
            </a:r>
          </a:p>
          <a:p>
            <a:pPr marL="0" indent="0" algn="l">
              <a:buNone/>
            </a:pPr>
            <a:r>
              <a:rPr lang="en-US" sz="1800" b="0" i="0" u="none" strike="noStrike" baseline="0" dirty="0">
                <a:solidFill>
                  <a:srgbClr val="0067B2"/>
                </a:solidFill>
                <a:latin typeface="ZapfDingbatsITC"/>
              </a:rPr>
              <a:t> </a:t>
            </a:r>
            <a:r>
              <a:rPr lang="en-US" sz="1800" b="1" i="0" u="none" strike="noStrike" baseline="0" dirty="0">
                <a:solidFill>
                  <a:srgbClr val="231F20"/>
                </a:solidFill>
                <a:latin typeface="CiscoSerif-Bold"/>
              </a:rPr>
              <a:t>Deployment near IoT endpoints: </a:t>
            </a:r>
            <a:r>
              <a:rPr lang="en-US" sz="1800" b="0" i="0" u="none" strike="noStrike" baseline="0" dirty="0">
                <a:solidFill>
                  <a:srgbClr val="231F20"/>
                </a:solidFill>
                <a:latin typeface="CiscoSerif-Regular"/>
              </a:rPr>
              <a:t>Fog nodes are typically deployed in the presence of a large number of IoT endpoints. For example, typical metering deployments often see 3000 to 4000 nodes per gateway router, which also functions as the fog </a:t>
            </a:r>
            <a:r>
              <a:rPr lang="en-IN" sz="1800" b="0" i="0" u="none" strike="noStrike" baseline="0" dirty="0">
                <a:solidFill>
                  <a:srgbClr val="231F20"/>
                </a:solidFill>
                <a:latin typeface="CiscoSerif-Regular"/>
              </a:rPr>
              <a:t>computing node.</a:t>
            </a:r>
          </a:p>
          <a:p>
            <a:pPr marL="0" indent="0" algn="l">
              <a:buNone/>
            </a:pPr>
            <a:r>
              <a:rPr lang="en-US" sz="1800" b="1" i="0" u="none" strike="noStrike" baseline="0" dirty="0">
                <a:solidFill>
                  <a:srgbClr val="231F20"/>
                </a:solidFill>
                <a:latin typeface="CiscoSerif-Bold"/>
              </a:rPr>
              <a:t>Wireless communication between the fog and the IoT endpoint: </a:t>
            </a:r>
            <a:r>
              <a:rPr lang="en-US" sz="1800" b="0" i="0" u="none" strike="noStrike" baseline="0" dirty="0">
                <a:solidFill>
                  <a:srgbClr val="231F20"/>
                </a:solidFill>
                <a:latin typeface="CiscoSerif-Regular"/>
              </a:rPr>
              <a:t>Although it is possible to connect wired nodes, the advantages of fog are greatest when dealing with a large number of endpoints, and wireless access is the easiest way to achieve </a:t>
            </a:r>
            <a:r>
              <a:rPr lang="en-IN" sz="1800" b="0" i="0" u="none" strike="noStrike" baseline="0" dirty="0">
                <a:solidFill>
                  <a:srgbClr val="231F20"/>
                </a:solidFill>
                <a:latin typeface="CiscoSerif-Regular"/>
              </a:rPr>
              <a:t>such scale.</a:t>
            </a:r>
          </a:p>
          <a:p>
            <a:pPr marL="0" indent="0" algn="l">
              <a:buNone/>
            </a:pPr>
            <a:r>
              <a:rPr lang="en-US" sz="1800" b="1" i="0" u="none" strike="noStrike" baseline="0" dirty="0">
                <a:solidFill>
                  <a:srgbClr val="231F20"/>
                </a:solidFill>
                <a:latin typeface="CiscoSerif-Bold"/>
              </a:rPr>
              <a:t>Use for real-time interactions: </a:t>
            </a:r>
            <a:r>
              <a:rPr lang="en-US" sz="1800" b="0" i="0" u="none" strike="noStrike" baseline="0" dirty="0">
                <a:solidFill>
                  <a:srgbClr val="231F20"/>
                </a:solidFill>
                <a:latin typeface="CiscoSerif-Regular"/>
              </a:rPr>
              <a:t>Important fog applications involve real-time interactions rather than batch processing. Preprocessing of data in the fog nodes allows upper-layer applications to perform batch processing on a subset of the data.</a:t>
            </a:r>
            <a:endParaRPr lang="en-IN" dirty="0"/>
          </a:p>
        </p:txBody>
      </p:sp>
    </p:spTree>
    <p:extLst>
      <p:ext uri="{BB962C8B-B14F-4D97-AF65-F5344CB8AC3E}">
        <p14:creationId xmlns:p14="http://schemas.microsoft.com/office/powerpoint/2010/main" val="14351858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31EF-B9E3-57FD-D9FE-59FCC00C65EE}"/>
              </a:ext>
            </a:extLst>
          </p:cNvPr>
          <p:cNvSpPr>
            <a:spLocks noGrp="1"/>
          </p:cNvSpPr>
          <p:nvPr>
            <p:ph type="title"/>
          </p:nvPr>
        </p:nvSpPr>
        <p:spPr>
          <a:xfrm>
            <a:off x="838200" y="365125"/>
            <a:ext cx="10515600" cy="777875"/>
          </a:xfrm>
        </p:spPr>
        <p:txBody>
          <a:bodyPr/>
          <a:lstStyle/>
          <a:p>
            <a:r>
              <a:rPr lang="en-US" dirty="0"/>
              <a:t>Edge Computing</a:t>
            </a:r>
            <a:endParaRPr lang="en-IN" dirty="0"/>
          </a:p>
        </p:txBody>
      </p:sp>
      <p:sp>
        <p:nvSpPr>
          <p:cNvPr id="3" name="Content Placeholder 2">
            <a:extLst>
              <a:ext uri="{FF2B5EF4-FFF2-40B4-BE49-F238E27FC236}">
                <a16:creationId xmlns:a16="http://schemas.microsoft.com/office/drawing/2014/main" id="{4F5E4630-387C-06E8-6D2C-BD1717225955}"/>
              </a:ext>
            </a:extLst>
          </p:cNvPr>
          <p:cNvSpPr>
            <a:spLocks noGrp="1"/>
          </p:cNvSpPr>
          <p:nvPr>
            <p:ph idx="1"/>
          </p:nvPr>
        </p:nvSpPr>
        <p:spPr>
          <a:xfrm>
            <a:off x="685800" y="1253331"/>
            <a:ext cx="11144250" cy="4351338"/>
          </a:xfrm>
        </p:spPr>
        <p:txBody>
          <a:bodyPr>
            <a:normAutofit/>
          </a:bodyPr>
          <a:lstStyle/>
          <a:p>
            <a:pPr algn="l"/>
            <a:r>
              <a:rPr lang="en-US" sz="2400" b="0" i="0" u="none" strike="noStrike" baseline="0" dirty="0">
                <a:solidFill>
                  <a:srgbClr val="231F20"/>
                </a:solidFill>
                <a:latin typeface="Calibri" panose="020F0502020204030204" pitchFamily="34" charset="0"/>
                <a:cs typeface="Calibri" panose="020F0502020204030204" pitchFamily="34" charset="0"/>
              </a:rPr>
              <a:t>Edge computing is also sometimes called “mist” computing. If clouds exist in the sky, and fog sits near the ground, then mist is what actually sits on the ground. Thus, the concept of mist is to extend fog to the furthest point possible, right into the IoT endpoint </a:t>
            </a:r>
            <a:r>
              <a:rPr lang="en-IN" sz="2400" b="0" i="0" u="none" strike="noStrike" baseline="0" dirty="0">
                <a:solidFill>
                  <a:srgbClr val="231F20"/>
                </a:solidFill>
                <a:latin typeface="Calibri" panose="020F0502020204030204" pitchFamily="34" charset="0"/>
                <a:cs typeface="Calibri" panose="020F0502020204030204" pitchFamily="34" charset="0"/>
              </a:rPr>
              <a:t>device itself.</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73397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519E8-B51D-4F4E-7E4D-C1990C497E40}"/>
              </a:ext>
            </a:extLst>
          </p:cNvPr>
          <p:cNvSpPr>
            <a:spLocks noGrp="1"/>
          </p:cNvSpPr>
          <p:nvPr>
            <p:ph type="title"/>
          </p:nvPr>
        </p:nvSpPr>
        <p:spPr>
          <a:xfrm>
            <a:off x="838200" y="365125"/>
            <a:ext cx="10515600" cy="530225"/>
          </a:xfrm>
        </p:spPr>
        <p:txBody>
          <a:bodyPr/>
          <a:lstStyle/>
          <a:p>
            <a:r>
              <a:rPr lang="en-US" sz="1800" b="1" i="0" u="none" strike="noStrike" baseline="0" dirty="0">
                <a:solidFill>
                  <a:srgbClr val="231F20"/>
                </a:solidFill>
                <a:latin typeface="Cisco-Bold"/>
              </a:rPr>
              <a:t>The Hierarchy of Edge, Fog, and Cloud</a:t>
            </a:r>
            <a:endParaRPr lang="en-IN" dirty="0"/>
          </a:p>
        </p:txBody>
      </p:sp>
      <p:pic>
        <p:nvPicPr>
          <p:cNvPr id="5" name="Picture 4">
            <a:extLst>
              <a:ext uri="{FF2B5EF4-FFF2-40B4-BE49-F238E27FC236}">
                <a16:creationId xmlns:a16="http://schemas.microsoft.com/office/drawing/2014/main" id="{2D8638F9-9203-91BC-66E9-F6006B76477C}"/>
              </a:ext>
            </a:extLst>
          </p:cNvPr>
          <p:cNvPicPr>
            <a:picLocks noChangeAspect="1"/>
          </p:cNvPicPr>
          <p:nvPr/>
        </p:nvPicPr>
        <p:blipFill rotWithShape="1">
          <a:blip r:embed="rId2"/>
          <a:srcRect l="33437" t="32361" r="19453" b="9167"/>
          <a:stretch/>
        </p:blipFill>
        <p:spPr>
          <a:xfrm>
            <a:off x="1104900" y="1228724"/>
            <a:ext cx="7915275" cy="5526253"/>
          </a:xfrm>
          <a:prstGeom prst="rect">
            <a:avLst/>
          </a:prstGeom>
        </p:spPr>
      </p:pic>
    </p:spTree>
    <p:extLst>
      <p:ext uri="{BB962C8B-B14F-4D97-AF65-F5344CB8AC3E}">
        <p14:creationId xmlns:p14="http://schemas.microsoft.com/office/powerpoint/2010/main" val="3223819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9B011-AB13-9CDE-C4F9-5E0EFAC964AB}"/>
              </a:ext>
            </a:extLst>
          </p:cNvPr>
          <p:cNvSpPr>
            <a:spLocks noGrp="1"/>
          </p:cNvSpPr>
          <p:nvPr>
            <p:ph type="title"/>
          </p:nvPr>
        </p:nvSpPr>
        <p:spPr>
          <a:xfrm>
            <a:off x="657224" y="499534"/>
            <a:ext cx="10772775" cy="580602"/>
          </a:xfrm>
        </p:spPr>
        <p:txBody>
          <a:bodyPr>
            <a:normAutofit/>
          </a:bodyPr>
          <a:lstStyle/>
          <a:p>
            <a:pPr algn="ctr"/>
            <a:r>
              <a:rPr lang="en-US" sz="2800" b="1" dirty="0">
                <a:solidFill>
                  <a:schemeClr val="bg1"/>
                </a:solidFill>
              </a:rPr>
              <a:t>Security</a:t>
            </a:r>
            <a:endParaRPr lang="en-IN" sz="2800" b="1" dirty="0">
              <a:solidFill>
                <a:schemeClr val="bg1"/>
              </a:solidFill>
            </a:endParaRPr>
          </a:p>
        </p:txBody>
      </p:sp>
      <p:sp>
        <p:nvSpPr>
          <p:cNvPr id="3" name="Content Placeholder 2">
            <a:extLst>
              <a:ext uri="{FF2B5EF4-FFF2-40B4-BE49-F238E27FC236}">
                <a16:creationId xmlns:a16="http://schemas.microsoft.com/office/drawing/2014/main" id="{DB77B7AF-4081-BBC9-95CF-FF571E348A14}"/>
              </a:ext>
            </a:extLst>
          </p:cNvPr>
          <p:cNvSpPr>
            <a:spLocks noGrp="1"/>
          </p:cNvSpPr>
          <p:nvPr>
            <p:ph idx="1"/>
          </p:nvPr>
        </p:nvSpPr>
        <p:spPr>
          <a:xfrm>
            <a:off x="273377" y="1080136"/>
            <a:ext cx="11726945" cy="3766185"/>
          </a:xfrm>
        </p:spPr>
        <p:txBody>
          <a:bodyPr>
            <a:noAutofit/>
          </a:bodyPr>
          <a:lstStyle/>
          <a:p>
            <a:pPr algn="just">
              <a:lnSpc>
                <a:spcPct val="16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It has often been said that if World War III breaks out, it will be fought in cyberspace. We have already seen evidence of targeted malicious attacks using vulnerabilities in networked machines, such as the outbreak of the Stuxnet worm, which specifically affected Siemens programmable logic controller (PLC) systems.</a:t>
            </a:r>
          </a:p>
          <a:p>
            <a:pPr algn="just">
              <a:lnSpc>
                <a:spcPct val="16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The frequency and impact of cyber attacks in recent years has increased dramatically. Protecting corporate data from intrusion and theft is one of the main functions of the IT department. IT departments go to great lengths to protect servers, applications, and the network, setting up defense-in-depth models with layers of security designed to protect the cyber crown jewels of the corporation.</a:t>
            </a:r>
          </a:p>
          <a:p>
            <a:pPr algn="just">
              <a:lnSpc>
                <a:spcPct val="150000"/>
              </a:lnSpc>
              <a:buFont typeface="Arial" panose="020B0604020202020204" pitchFamily="34" charset="0"/>
              <a:buChar char="•"/>
            </a:pPr>
            <a:r>
              <a:rPr lang="en-IN" sz="2000" b="0" i="0" u="none" strike="noStrike" baseline="0" dirty="0">
                <a:solidFill>
                  <a:srgbClr val="231F20"/>
                </a:solidFill>
                <a:latin typeface="CiscoSerif-Regular"/>
              </a:rPr>
              <a:t>In IT </a:t>
            </a:r>
            <a:r>
              <a:rPr lang="en-US" sz="2000" b="0" i="0" u="none" strike="noStrike" baseline="0" dirty="0">
                <a:solidFill>
                  <a:srgbClr val="231F20"/>
                </a:solidFill>
                <a:latin typeface="CiscoSerif-Regular"/>
              </a:rPr>
              <a:t>networks, the first line of defense is often the perimeter firewall. It would be unthinkable to position critical IT endpoints outside the firewall, visible to anyone who cared to look.</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9145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634C8-238E-8969-7798-554DC26477FC}"/>
              </a:ext>
            </a:extLst>
          </p:cNvPr>
          <p:cNvSpPr>
            <a:spLocks noGrp="1"/>
          </p:cNvSpPr>
          <p:nvPr>
            <p:ph type="title"/>
          </p:nvPr>
        </p:nvSpPr>
        <p:spPr>
          <a:xfrm>
            <a:off x="449834" y="75326"/>
            <a:ext cx="10772775" cy="424295"/>
          </a:xfrm>
        </p:spPr>
        <p:txBody>
          <a:bodyPr>
            <a:normAutofit fontScale="90000"/>
          </a:bodyPr>
          <a:lstStyle/>
          <a:p>
            <a:pPr algn="ctr"/>
            <a:r>
              <a:rPr lang="en-US" sz="2800" b="1" dirty="0">
                <a:solidFill>
                  <a:schemeClr val="bg1"/>
                </a:solidFill>
              </a:rPr>
              <a:t>Security</a:t>
            </a:r>
            <a:endParaRPr lang="en-IN" sz="2800" b="1" dirty="0"/>
          </a:p>
        </p:txBody>
      </p:sp>
      <p:sp>
        <p:nvSpPr>
          <p:cNvPr id="3" name="Content Placeholder 2">
            <a:extLst>
              <a:ext uri="{FF2B5EF4-FFF2-40B4-BE49-F238E27FC236}">
                <a16:creationId xmlns:a16="http://schemas.microsoft.com/office/drawing/2014/main" id="{46F5B7DC-9DA4-A7A7-F2D9-551ECA753C88}"/>
              </a:ext>
            </a:extLst>
          </p:cNvPr>
          <p:cNvSpPr>
            <a:spLocks noGrp="1"/>
          </p:cNvSpPr>
          <p:nvPr>
            <p:ph idx="1"/>
          </p:nvPr>
        </p:nvSpPr>
        <p:spPr>
          <a:xfrm>
            <a:off x="329691" y="110923"/>
            <a:ext cx="11559913" cy="4741119"/>
          </a:xfrm>
        </p:spPr>
        <p:txBody>
          <a:bodyPr>
            <a:noAutofit/>
          </a:bodyPr>
          <a:lstStyle/>
          <a:p>
            <a:pPr algn="just">
              <a:lnSpc>
                <a:spcPct val="150000"/>
              </a:lnSpc>
            </a:pPr>
            <a:r>
              <a:rPr lang="en-US" sz="2000" b="0" i="0" u="none" strike="noStrike" baseline="0" dirty="0">
                <a:solidFill>
                  <a:srgbClr val="231F20"/>
                </a:solidFill>
                <a:latin typeface="Calibri" panose="020F0502020204030204" pitchFamily="34" charset="0"/>
                <a:cs typeface="Calibri" panose="020F0502020204030204" pitchFamily="34" charset="0"/>
              </a:rPr>
              <a:t>For example, at 3:30 p.m. on December 23, 2015, the Ukrainian power grid experienced an unprecedented cyber attack that affected approximately 225,000 customers. This attack wasn’t simply carried out by a group of opportunistic thieves; it was a sophisticated, well-planned assault on the Ukrainian power grid that targeted the SCADA (supervisory control and data acquisition) system, which </a:t>
            </a:r>
            <a:r>
              <a:rPr lang="en-IN" sz="2000" b="0" i="0" u="none" strike="noStrike" baseline="0" dirty="0">
                <a:solidFill>
                  <a:srgbClr val="231F20"/>
                </a:solidFill>
                <a:latin typeface="Calibri" panose="020F0502020204030204" pitchFamily="34" charset="0"/>
                <a:cs typeface="Calibri" panose="020F0502020204030204" pitchFamily="34" charset="0"/>
              </a:rPr>
              <a:t>governs communication to grid automation devices. </a:t>
            </a:r>
            <a:r>
              <a:rPr lang="en-US" sz="2000" b="0" i="0" u="none" strike="noStrike" baseline="0" dirty="0">
                <a:solidFill>
                  <a:srgbClr val="231F20"/>
                </a:solidFill>
                <a:latin typeface="CiscoSerif-Regular"/>
              </a:rPr>
              <a:t>For optimum security, IoT systems must:</a:t>
            </a:r>
          </a:p>
          <a:p>
            <a:pPr algn="l">
              <a:lnSpc>
                <a:spcPct val="150000"/>
              </a:lnSpc>
            </a:pPr>
            <a:r>
              <a:rPr lang="en-US" sz="2000" b="0" i="0" u="none" strike="noStrike" baseline="0" dirty="0">
                <a:solidFill>
                  <a:srgbClr val="0067B2"/>
                </a:solidFill>
                <a:latin typeface="ZapfDingbatsITC"/>
              </a:rPr>
              <a:t>■ </a:t>
            </a:r>
            <a:r>
              <a:rPr lang="en-US" sz="2000" b="0" i="0" u="none" strike="noStrike" baseline="0" dirty="0">
                <a:solidFill>
                  <a:srgbClr val="231F20"/>
                </a:solidFill>
                <a:latin typeface="CiscoSerif-Regular"/>
              </a:rPr>
              <a:t>Be able to identify and authenticate all entities involved in the IoT service (that is, gateways, endpoint devices, home networks, roaming networks, service platforms)</a:t>
            </a:r>
          </a:p>
          <a:p>
            <a:pPr algn="l">
              <a:lnSpc>
                <a:spcPct val="150000"/>
              </a:lnSpc>
            </a:pPr>
            <a:r>
              <a:rPr lang="en-US" sz="2000" b="0" i="0" u="none" strike="noStrike" baseline="0" dirty="0">
                <a:solidFill>
                  <a:srgbClr val="0067B2"/>
                </a:solidFill>
                <a:latin typeface="ZapfDingbatsITC"/>
              </a:rPr>
              <a:t>■ </a:t>
            </a:r>
            <a:r>
              <a:rPr lang="en-US" sz="2000" b="0" i="0" u="none" strike="noStrike" baseline="0" dirty="0">
                <a:solidFill>
                  <a:srgbClr val="231F20"/>
                </a:solidFill>
                <a:latin typeface="CiscoSerif-Regular"/>
              </a:rPr>
              <a:t>Ensure that all user data shared between the endpoint device and back-end applications </a:t>
            </a:r>
            <a:r>
              <a:rPr lang="en-IN" sz="2000" b="0" i="0" u="none" strike="noStrike" baseline="0" dirty="0">
                <a:solidFill>
                  <a:srgbClr val="231F20"/>
                </a:solidFill>
                <a:latin typeface="CiscoSerif-Regular"/>
              </a:rPr>
              <a:t>is encrypted</a:t>
            </a:r>
          </a:p>
          <a:p>
            <a:pPr algn="l">
              <a:lnSpc>
                <a:spcPct val="150000"/>
              </a:lnSpc>
            </a:pPr>
            <a:r>
              <a:rPr lang="en-US" sz="2000" b="0" i="0" u="none" strike="noStrike" baseline="0" dirty="0">
                <a:solidFill>
                  <a:srgbClr val="0067B2"/>
                </a:solidFill>
                <a:latin typeface="ZapfDingbatsITC"/>
              </a:rPr>
              <a:t>■ </a:t>
            </a:r>
            <a:r>
              <a:rPr lang="en-US" sz="2000" b="0" i="0" u="none" strike="noStrike" baseline="0" dirty="0">
                <a:solidFill>
                  <a:srgbClr val="231F20"/>
                </a:solidFill>
                <a:latin typeface="CiscoSerif-Regular"/>
              </a:rPr>
              <a:t>Comply with local data protection legislation so that all data is protected and </a:t>
            </a:r>
            <a:r>
              <a:rPr lang="en-IN" sz="2000" b="0" i="0" u="none" strike="noStrike" baseline="0" dirty="0">
                <a:solidFill>
                  <a:srgbClr val="231F20"/>
                </a:solidFill>
                <a:latin typeface="CiscoSerif-Regular"/>
              </a:rPr>
              <a:t>stored correctly</a:t>
            </a:r>
          </a:p>
          <a:p>
            <a:pPr algn="l">
              <a:lnSpc>
                <a:spcPct val="150000"/>
              </a:lnSpc>
            </a:pPr>
            <a:r>
              <a:rPr lang="en-US" sz="2000" b="0" i="0" u="none" strike="noStrike" baseline="0" dirty="0">
                <a:solidFill>
                  <a:srgbClr val="0067B2"/>
                </a:solidFill>
                <a:latin typeface="ZapfDingbatsITC"/>
              </a:rPr>
              <a:t>■ </a:t>
            </a:r>
            <a:r>
              <a:rPr lang="en-US" sz="2000" b="0" i="0" u="none" strike="noStrike" baseline="0" dirty="0">
                <a:solidFill>
                  <a:srgbClr val="231F20"/>
                </a:solidFill>
                <a:latin typeface="CiscoSerif-Regular"/>
              </a:rPr>
              <a:t>Utilize an IoT connectivity management platform and establish rules-based security policies so immediate action can be taken if anomalous behavior is detected from </a:t>
            </a:r>
            <a:r>
              <a:rPr lang="en-IN" sz="2000" b="0" i="0" u="none" strike="noStrike" baseline="0" dirty="0">
                <a:solidFill>
                  <a:srgbClr val="231F20"/>
                </a:solidFill>
                <a:latin typeface="CiscoSerif-Regular"/>
              </a:rPr>
              <a:t>connected devices</a:t>
            </a:r>
          </a:p>
          <a:p>
            <a:pPr algn="l">
              <a:lnSpc>
                <a:spcPct val="150000"/>
              </a:lnSpc>
            </a:pPr>
            <a:r>
              <a:rPr lang="en-US" sz="2000" b="0" i="0" u="none" strike="noStrike" baseline="0" dirty="0">
                <a:solidFill>
                  <a:srgbClr val="0067B2"/>
                </a:solidFill>
                <a:latin typeface="ZapfDingbatsITC"/>
              </a:rPr>
              <a:t>■ </a:t>
            </a:r>
            <a:r>
              <a:rPr lang="en-US" sz="2000" b="0" i="0" u="none" strike="noStrike" baseline="0" dirty="0">
                <a:solidFill>
                  <a:srgbClr val="231F20"/>
                </a:solidFill>
                <a:latin typeface="CiscoSerif-Regular"/>
              </a:rPr>
              <a:t>Take a holistic, network-level approach to security</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98167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672AB-C968-8BB4-6118-52BAB34926ED}"/>
              </a:ext>
            </a:extLst>
          </p:cNvPr>
          <p:cNvSpPr>
            <a:spLocks noGrp="1"/>
          </p:cNvSpPr>
          <p:nvPr>
            <p:ph type="title"/>
          </p:nvPr>
        </p:nvSpPr>
        <p:spPr>
          <a:xfrm>
            <a:off x="487541" y="141315"/>
            <a:ext cx="10772775" cy="650537"/>
          </a:xfrm>
        </p:spPr>
        <p:txBody>
          <a:bodyPr>
            <a:normAutofit fontScale="90000"/>
          </a:bodyPr>
          <a:lstStyle/>
          <a:p>
            <a:r>
              <a:rPr lang="en-US" dirty="0">
                <a:solidFill>
                  <a:schemeClr val="bg1"/>
                </a:solidFill>
              </a:rPr>
              <a:t>Constrained Devices and Networks</a:t>
            </a:r>
            <a:endParaRPr lang="en-IN" dirty="0">
              <a:solidFill>
                <a:schemeClr val="bg1"/>
              </a:solidFill>
            </a:endParaRPr>
          </a:p>
        </p:txBody>
      </p:sp>
      <p:sp>
        <p:nvSpPr>
          <p:cNvPr id="3" name="Content Placeholder 2">
            <a:extLst>
              <a:ext uri="{FF2B5EF4-FFF2-40B4-BE49-F238E27FC236}">
                <a16:creationId xmlns:a16="http://schemas.microsoft.com/office/drawing/2014/main" id="{F5865EE4-5F60-E5D4-BD6B-4754983698AC}"/>
              </a:ext>
            </a:extLst>
          </p:cNvPr>
          <p:cNvSpPr>
            <a:spLocks noGrp="1"/>
          </p:cNvSpPr>
          <p:nvPr>
            <p:ph idx="1"/>
          </p:nvPr>
        </p:nvSpPr>
        <p:spPr>
          <a:xfrm>
            <a:off x="311618" y="720208"/>
            <a:ext cx="11568763" cy="3766185"/>
          </a:xfrm>
        </p:spPr>
        <p:txBody>
          <a:bodyPr>
            <a:noAutofit/>
          </a:bodyPr>
          <a:lstStyle/>
          <a:p>
            <a:pPr algn="just">
              <a:lnSpc>
                <a:spcPct val="150000"/>
              </a:lnSpc>
              <a:buFont typeface="Arial" panose="020B0604020202020204" pitchFamily="34" charset="0"/>
              <a:buChar char="•"/>
            </a:pPr>
            <a:r>
              <a:rPr lang="en-US" b="0" i="0" u="none" strike="noStrike" baseline="0" dirty="0">
                <a:solidFill>
                  <a:srgbClr val="231F20"/>
                </a:solidFill>
                <a:latin typeface="Calibri" panose="020F0502020204030204" pitchFamily="34" charset="0"/>
                <a:cs typeface="Calibri" panose="020F0502020204030204" pitchFamily="34" charset="0"/>
              </a:rPr>
              <a:t>IoT sensors are designed for a single job, and they are typically small and inexpensive. This means they often have limited power, CPU, and memory, and they transmit. </a:t>
            </a:r>
          </a:p>
          <a:p>
            <a:pPr algn="just">
              <a:lnSpc>
                <a:spcPct val="150000"/>
              </a:lnSpc>
              <a:buFont typeface="Arial" panose="020B0604020202020204" pitchFamily="34" charset="0"/>
              <a:buChar char="•"/>
            </a:pPr>
            <a:r>
              <a:rPr lang="en-US" b="0" i="0" u="none" strike="noStrike" baseline="0" dirty="0">
                <a:solidFill>
                  <a:srgbClr val="231F20"/>
                </a:solidFill>
                <a:latin typeface="Calibri" panose="020F0502020204030204" pitchFamily="34" charset="0"/>
                <a:cs typeface="Calibri" panose="020F0502020204030204" pitchFamily="34" charset="0"/>
              </a:rPr>
              <a:t>Because of the massive scale of these devices and the large, uncontrolled environments where they are usually deployed, the networks that provide connectivity also tend to be very lossy and support very low data rates.</a:t>
            </a:r>
          </a:p>
          <a:p>
            <a:pPr algn="just">
              <a:lnSpc>
                <a:spcPct val="150000"/>
              </a:lnSpc>
              <a:buFont typeface="Arial" panose="020B0604020202020204" pitchFamily="34" charset="0"/>
              <a:buChar char="•"/>
            </a:pPr>
            <a:r>
              <a:rPr lang="en-US" b="0" i="0" u="none" strike="noStrike" baseline="0" dirty="0">
                <a:solidFill>
                  <a:srgbClr val="231F20"/>
                </a:solidFill>
                <a:latin typeface="Calibri" panose="020F0502020204030204" pitchFamily="34" charset="0"/>
                <a:cs typeface="Calibri" panose="020F0502020204030204" pitchFamily="34" charset="0"/>
              </a:rPr>
              <a:t> This is a completely different situation from IT networks, which enjoy multi-gigabit connection speeds and endpoints with powerful CPUs.</a:t>
            </a:r>
          </a:p>
          <a:p>
            <a:pPr algn="just">
              <a:lnSpc>
                <a:spcPct val="150000"/>
              </a:lnSpc>
              <a:buFont typeface="Arial" panose="020B0604020202020204" pitchFamily="34" charset="0"/>
              <a:buChar char="•"/>
            </a:pPr>
            <a:r>
              <a:rPr lang="en-US" b="0" i="0" u="none" strike="noStrike" baseline="0" dirty="0">
                <a:solidFill>
                  <a:srgbClr val="231F20"/>
                </a:solidFill>
                <a:latin typeface="Calibri" panose="020F0502020204030204" pitchFamily="34" charset="0"/>
                <a:cs typeface="Calibri" panose="020F0502020204030204" pitchFamily="34" charset="0"/>
              </a:rPr>
              <a:t> If an IT network has performance constraints, the solution is simple: Upgrade to a faster network. If too many devices are on one VLAN and are impacting performance, you can simply carve out a new VLAN and continue to scale as much as you need.</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27264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673</TotalTime>
  <Words>6274</Words>
  <Application>Microsoft Office PowerPoint</Application>
  <PresentationFormat>Widescreen</PresentationFormat>
  <Paragraphs>268</Paragraphs>
  <Slides>62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Arial</vt:lpstr>
      <vt:lpstr>Calibri</vt:lpstr>
      <vt:lpstr>Calibri Light</vt:lpstr>
      <vt:lpstr>Cisco-Bold</vt:lpstr>
      <vt:lpstr>Cisco-Regular</vt:lpstr>
      <vt:lpstr>CiscoSerif-Bold</vt:lpstr>
      <vt:lpstr>CiscoSerif-Regular</vt:lpstr>
      <vt:lpstr>ZapfDingbatsITC</vt:lpstr>
      <vt:lpstr>Office Theme</vt:lpstr>
      <vt:lpstr>IoT Network Architecture and Design</vt:lpstr>
      <vt:lpstr>PowerPoint Presentation</vt:lpstr>
      <vt:lpstr>IIT and IoT Difference</vt:lpstr>
      <vt:lpstr>IoT Architectural Drivers</vt:lpstr>
      <vt:lpstr>PowerPoint Presentation</vt:lpstr>
      <vt:lpstr>Scale </vt:lpstr>
      <vt:lpstr>Security</vt:lpstr>
      <vt:lpstr>Security</vt:lpstr>
      <vt:lpstr>Constrained Devices and Networks</vt:lpstr>
      <vt:lpstr>Data</vt:lpstr>
      <vt:lpstr>PowerPoint Presentation</vt:lpstr>
      <vt:lpstr>Legacy Device Support</vt:lpstr>
      <vt:lpstr>Comparing IoT Architectures</vt:lpstr>
      <vt:lpstr>The oneM2M IoT Standardized Architecture</vt:lpstr>
      <vt:lpstr>PowerPoint Presentation</vt:lpstr>
      <vt:lpstr>PowerPoint Presentation</vt:lpstr>
      <vt:lpstr>PowerPoint Presentation</vt:lpstr>
      <vt:lpstr>PowerPoint Presentation</vt:lpstr>
      <vt:lpstr>The IoT World Forum (IoTWF) standardized Architecture</vt:lpstr>
      <vt:lpstr>PowerPoint Presentation</vt:lpstr>
      <vt:lpstr>Using the reference model the following can be achieved: </vt:lpstr>
      <vt:lpstr>PowerPoint Presentation</vt:lpstr>
      <vt:lpstr>PowerPoint Presentation</vt:lpstr>
      <vt:lpstr>PowerPoint Presentation</vt:lpstr>
      <vt:lpstr>PowerPoint Presentation</vt:lpstr>
      <vt:lpstr>IT and OT Responsibilities in the IoT Reference Model</vt:lpstr>
      <vt:lpstr>PowerPoint Presentation</vt:lpstr>
      <vt:lpstr>Additional IoT Reference Models</vt:lpstr>
      <vt:lpstr>PowerPoint Presentation</vt:lpstr>
      <vt:lpstr>A Simplified IoT Architecture</vt:lpstr>
      <vt:lpstr>PowerPoint Presentation</vt:lpstr>
      <vt:lpstr>PowerPoint Presentation</vt:lpstr>
      <vt:lpstr>PowerPoint Presentation</vt:lpstr>
      <vt:lpstr>PowerPoint Presentation</vt:lpstr>
      <vt:lpstr>The core IoT Functional Stack</vt:lpstr>
      <vt:lpstr>PowerPoint Presentation</vt:lpstr>
      <vt:lpstr>Layer 1: Things Sensors and Actuators Layers</vt:lpstr>
      <vt:lpstr>PowerPoint Presentation</vt:lpstr>
      <vt:lpstr>Layer 2: Communication Network Layer</vt:lpstr>
      <vt:lpstr>Access Network Sublayer</vt:lpstr>
      <vt:lpstr>PowerPoint Presentation</vt:lpstr>
      <vt:lpstr>PowerPoint Presentation</vt:lpstr>
      <vt:lpstr>PowerPoint Presentation</vt:lpstr>
      <vt:lpstr>Gateways and Backhaul Sublayer</vt:lpstr>
      <vt:lpstr>PowerPoint Presentation</vt:lpstr>
      <vt:lpstr>Network Transport Sublayer</vt:lpstr>
      <vt:lpstr>PowerPoint Presentation</vt:lpstr>
      <vt:lpstr>IoT Network Management Sublayer</vt:lpstr>
      <vt:lpstr>PowerPoint Presentation</vt:lpstr>
      <vt:lpstr>Layer 3: Applications and Analytics Layer</vt:lpstr>
      <vt:lpstr>Data Versus Network Analytics</vt:lpstr>
      <vt:lpstr>Data Analytics versus Business Benefits</vt:lpstr>
      <vt:lpstr>Smart services</vt:lpstr>
      <vt:lpstr>PowerPoint Presentation</vt:lpstr>
      <vt:lpstr>IoT Data Management and Compute Stack</vt:lpstr>
      <vt:lpstr>PowerPoint Presentation</vt:lpstr>
      <vt:lpstr>Fog Computing</vt:lpstr>
      <vt:lpstr>PowerPoint Presentation</vt:lpstr>
      <vt:lpstr>PowerPoint Presentation</vt:lpstr>
      <vt:lpstr>PowerPoint Presentation</vt:lpstr>
      <vt:lpstr>Edge Computing</vt:lpstr>
      <vt:lpstr>The Hierarchy of Edge, Fog, and Cloud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Network Architecture and Design</dc:title>
  <dc:creator>ramya</dc:creator>
  <cp:lastModifiedBy>MCA</cp:lastModifiedBy>
  <cp:revision>18</cp:revision>
  <dcterms:created xsi:type="dcterms:W3CDTF">2022-12-05T10:30:32Z</dcterms:created>
  <dcterms:modified xsi:type="dcterms:W3CDTF">2023-12-27T04:05:50Z</dcterms:modified>
</cp:coreProperties>
</file>